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0" r:id="rId2"/>
    <p:sldId id="269" r:id="rId3"/>
    <p:sldId id="263" r:id="rId4"/>
    <p:sldId id="265" r:id="rId5"/>
    <p:sldId id="268" r:id="rId6"/>
    <p:sldId id="266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71" r:id="rId16"/>
    <p:sldId id="273" r:id="rId17"/>
    <p:sldId id="274" r:id="rId18"/>
    <p:sldId id="275" r:id="rId19"/>
    <p:sldId id="277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64" r:id="rId30"/>
  </p:sldIdLst>
  <p:sldSz cx="9144000" cy="6858000" type="screen4x3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B1F57"/>
    <a:srgbClr val="04374A"/>
    <a:srgbClr val="666699"/>
    <a:srgbClr val="3399FF"/>
    <a:srgbClr val="E5907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56" autoAdjust="0"/>
    <p:restoredTop sz="94364" autoAdjust="0"/>
  </p:normalViewPr>
  <p:slideViewPr>
    <p:cSldViewPr>
      <p:cViewPr varScale="1">
        <p:scale>
          <a:sx n="103" d="100"/>
          <a:sy n="103" d="100"/>
        </p:scale>
        <p:origin x="-9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344553"/>
            <a:ext cx="6480720" cy="1080120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251520" y="1556792"/>
            <a:ext cx="73448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556792"/>
            <a:ext cx="73448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ds44.edu.korolev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ds12.edu.korolev.ru/sveden/education/#1581494592466-818483ef-7310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ds12.edu.korolev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etodist_skazka12@mail.ru" TargetMode="External"/><Relationship Id="rId5" Type="http://schemas.openxmlformats.org/officeDocument/2006/relationships/hyperlink" Target="mailto:skazka12-ast@mail.ru" TargetMode="Externa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det_sad06@mail.ru" TargetMode="External"/><Relationship Id="rId2" Type="http://schemas.openxmlformats.org/officeDocument/2006/relationships/hyperlink" Target="doy22@yandex.ru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ownloads\IMG-20201202-WA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6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87824" y="2204864"/>
            <a:ext cx="513697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ГОРОДСКОЙ ОКРУГ </a:t>
            </a:r>
          </a:p>
          <a:p>
            <a:pPr algn="ctr">
              <a:defRPr/>
            </a:pPr>
            <a:r>
              <a:rPr lang="ru-RU" sz="6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КОРОЛЁВ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9792" y="116632"/>
            <a:ext cx="6019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smtClean="0">
                <a:solidFill>
                  <a:srgbClr val="2B1F57"/>
                </a:solidFill>
              </a:rPr>
              <a:t>РЕГИОНАЛЬНЫЙ РАСПРЕДЕЛЕННЫЙ </a:t>
            </a:r>
            <a:r>
              <a:rPr lang="ru-RU" sz="2000" b="1" dirty="0" smtClean="0">
                <a:solidFill>
                  <a:srgbClr val="2B1F57"/>
                </a:solidFill>
              </a:rPr>
              <a:t>ЦЕНТР КОНСУЛЬТИРОВАНИЯ РОДИТЕЛЕЙ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2B1F57"/>
                </a:solidFill>
              </a:rPr>
              <a:t>В МОСКОВСКОЙ ОБЛАСТИ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2B1F57"/>
                </a:solidFill>
              </a:rPr>
              <a:t>Федеральный проект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2B1F57"/>
                </a:solidFill>
              </a:rPr>
              <a:t>«Современная школа» </a:t>
            </a:r>
            <a:endParaRPr lang="ru-RU" sz="2000" b="1" dirty="0">
              <a:solidFill>
                <a:srgbClr val="2B1F57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97152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7344816" cy="1224136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Наши консультанты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22322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4581128"/>
            <a:ext cx="4176464" cy="192675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800" dirty="0" smtClean="0"/>
              <a:t>       </a:t>
            </a:r>
            <a:r>
              <a:rPr lang="ru-RU" sz="1800" b="1" dirty="0" smtClean="0">
                <a:solidFill>
                  <a:srgbClr val="00B0F0"/>
                </a:solidFill>
              </a:rPr>
              <a:t>Лобанова                             </a:t>
            </a:r>
            <a:r>
              <a:rPr lang="ru-RU" sz="1800" b="1" dirty="0" err="1" smtClean="0">
                <a:solidFill>
                  <a:srgbClr val="00B0F0"/>
                </a:solidFill>
              </a:rPr>
              <a:t>Гилёва</a:t>
            </a:r>
            <a:endParaRPr lang="ru-RU" sz="1800" b="1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B0F0"/>
                </a:solidFill>
              </a:rPr>
              <a:t>        Марина                               Мария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B0F0"/>
                </a:solidFill>
              </a:rPr>
              <a:t>    Николаевна                    Александровна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B0F0"/>
                </a:solidFill>
              </a:rPr>
              <a:t>у</a:t>
            </a:r>
            <a:r>
              <a:rPr lang="ru-RU" sz="1800" b="1" dirty="0" smtClean="0">
                <a:solidFill>
                  <a:srgbClr val="00B0F0"/>
                </a:solidFill>
              </a:rPr>
              <a:t>читель-дефектолог        учитель-логопед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B0F0"/>
                </a:solidFill>
              </a:rPr>
              <a:t>   стаж 22 года                     стаж 10 лет</a:t>
            </a:r>
            <a:endParaRPr lang="ru-RU" sz="1800" b="1" dirty="0">
              <a:solidFill>
                <a:srgbClr val="00B0F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22147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4581128"/>
            <a:ext cx="4248472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       </a:t>
            </a:r>
            <a:r>
              <a:rPr lang="ru-RU" sz="1800" b="1" dirty="0" err="1" smtClean="0">
                <a:solidFill>
                  <a:srgbClr val="00B0F0"/>
                </a:solidFill>
              </a:rPr>
              <a:t>Алмаева</a:t>
            </a:r>
            <a:r>
              <a:rPr lang="ru-RU" sz="1800" b="1" dirty="0" smtClean="0">
                <a:solidFill>
                  <a:srgbClr val="00B0F0"/>
                </a:solidFill>
              </a:rPr>
              <a:t>                        </a:t>
            </a:r>
            <a:r>
              <a:rPr lang="ru-RU" sz="1800" b="1" dirty="0" err="1" smtClean="0">
                <a:solidFill>
                  <a:srgbClr val="00B0F0"/>
                </a:solidFill>
              </a:rPr>
              <a:t>Климантьева</a:t>
            </a:r>
            <a:endParaRPr lang="ru-RU" sz="1800" b="1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B0F0"/>
                </a:solidFill>
              </a:rPr>
              <a:t>       Светлана                              Елена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B0F0"/>
                </a:solidFill>
              </a:rPr>
              <a:t>     Алексеевна                      Викторовна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B0F0"/>
                </a:solidFill>
              </a:rPr>
              <a:t>педагог-психолог            учитель-логопед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B0F0"/>
                </a:solidFill>
              </a:rPr>
              <a:t>     стаж 14 лет                      стаж 25 лет</a:t>
            </a:r>
            <a:endParaRPr lang="ru-RU" sz="1800" b="1" dirty="0">
              <a:solidFill>
                <a:srgbClr val="00B0F0"/>
              </a:solidFill>
            </a:endParaRPr>
          </a:p>
        </p:txBody>
      </p:sp>
      <p:pic>
        <p:nvPicPr>
          <p:cNvPr id="7" name="Объект 4" descr="C:\Users\Колокольчик\Downloads\IMG-20210426-WA0042(1)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402"/>
          <a:stretch/>
        </p:blipFill>
        <p:spPr bwMode="auto">
          <a:xfrm>
            <a:off x="179512" y="1916832"/>
            <a:ext cx="2160240" cy="24482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9" name="Рисунок 8" descr="C:\Users\Колокольчик\Desktop\1b2f09ce8e9b0deac1417512c787e8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7" t="2778" r="6667" b="2778"/>
          <a:stretch>
            <a:fillRect/>
          </a:stretch>
        </p:blipFill>
        <p:spPr bwMode="auto">
          <a:xfrm>
            <a:off x="2555776" y="1916832"/>
            <a:ext cx="1872208" cy="24482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1" name="Рисунок 10" descr="C:\Users\В.А.Внукова\Pictures\IMG-20200204-WA00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2016224" cy="24482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26" name="Picture 2" descr="C:\Users\User\Downloads\IMG-20220331-WA0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254"/>
          <a:stretch/>
        </p:blipFill>
        <p:spPr bwMode="auto">
          <a:xfrm>
            <a:off x="6876256" y="1916832"/>
            <a:ext cx="2149989" cy="244827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0" y="260648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6699"/>
                </a:solidFill>
              </a:rPr>
              <a:t>Муниципальное бюджетное образовательное учреждение 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городского округа Королёв Московской области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«Детский сад комбинированного вида №23 «</a:t>
            </a:r>
            <a:r>
              <a:rPr lang="ru-RU" b="1" dirty="0" err="1" smtClean="0">
                <a:solidFill>
                  <a:srgbClr val="666699"/>
                </a:solidFill>
              </a:rPr>
              <a:t>Чебурашка</a:t>
            </a:r>
            <a:r>
              <a:rPr lang="ru-RU" b="1" dirty="0" smtClean="0">
                <a:solidFill>
                  <a:srgbClr val="666699"/>
                </a:solidFill>
              </a:rPr>
              <a:t>»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88640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8912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24743"/>
            <a:ext cx="8424936" cy="648073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DEF5FA">
                    <a:lumMod val="50000"/>
                  </a:srgbClr>
                </a:solidFill>
              </a:rPr>
              <a:t/>
            </a:r>
            <a:br>
              <a:rPr lang="ru-RU" sz="1800" b="1" dirty="0" smtClean="0">
                <a:solidFill>
                  <a:srgbClr val="DEF5FA">
                    <a:lumMod val="50000"/>
                  </a:srgbClr>
                </a:solidFill>
              </a:rPr>
            </a:br>
            <a:r>
              <a:rPr lang="ru-RU" sz="1800" b="1" dirty="0">
                <a:solidFill>
                  <a:srgbClr val="DEF5FA">
                    <a:lumMod val="50000"/>
                  </a:srgbClr>
                </a:solidFill>
              </a:rPr>
              <a:t/>
            </a:r>
            <a:br>
              <a:rPr lang="ru-RU" sz="1800" b="1" dirty="0">
                <a:solidFill>
                  <a:srgbClr val="DEF5FA">
                    <a:lumMod val="50000"/>
                  </a:srgbClr>
                </a:solidFill>
              </a:rPr>
            </a:br>
            <a:r>
              <a:rPr lang="ru-RU" sz="1800" b="1" dirty="0">
                <a:solidFill>
                  <a:srgbClr val="DEF5FA">
                    <a:lumMod val="50000"/>
                  </a:srgbClr>
                </a:solidFill>
              </a:rPr>
              <a:t/>
            </a:r>
            <a:br>
              <a:rPr lang="ru-RU" sz="1800" b="1" dirty="0">
                <a:solidFill>
                  <a:srgbClr val="DEF5FA">
                    <a:lumMod val="50000"/>
                  </a:srgbClr>
                </a:solidFill>
              </a:rPr>
            </a:br>
            <a:r>
              <a:rPr lang="ru-RU" sz="2200" b="1" dirty="0">
                <a:solidFill>
                  <a:srgbClr val="DEF5FA">
                    <a:lumMod val="50000"/>
                  </a:srgbClr>
                </a:solidFill>
              </a:rPr>
              <a:t>Мы оказываем </a:t>
            </a:r>
            <a:r>
              <a:rPr lang="ru-RU" sz="2200" b="1" dirty="0" smtClean="0">
                <a:solidFill>
                  <a:srgbClr val="DEF5FA">
                    <a:lumMod val="50000"/>
                  </a:srgbClr>
                </a:solidFill>
              </a:rPr>
              <a:t>информационную и методическую </a:t>
            </a:r>
            <a:br>
              <a:rPr lang="ru-RU" sz="2200" b="1" dirty="0" smtClean="0">
                <a:solidFill>
                  <a:srgbClr val="DEF5FA">
                    <a:lumMod val="50000"/>
                  </a:srgbClr>
                </a:solidFill>
              </a:rPr>
            </a:br>
            <a:r>
              <a:rPr lang="ru-RU" sz="2200" b="1" dirty="0" smtClean="0">
                <a:solidFill>
                  <a:srgbClr val="DEF5FA">
                    <a:lumMod val="50000"/>
                  </a:srgbClr>
                </a:solidFill>
              </a:rPr>
              <a:t>помощь родителям по </a:t>
            </a:r>
            <a:r>
              <a:rPr lang="ru-RU" sz="2200" b="1" dirty="0">
                <a:solidFill>
                  <a:srgbClr val="DEF5FA">
                    <a:lumMod val="50000"/>
                  </a:srgbClr>
                </a:solidFill>
              </a:rPr>
              <a:t>следующим вопросам:</a:t>
            </a:r>
            <a:br>
              <a:rPr lang="ru-RU" sz="2200" b="1" dirty="0">
                <a:solidFill>
                  <a:srgbClr val="DEF5FA">
                    <a:lumMod val="50000"/>
                  </a:srgbClr>
                </a:solidFill>
              </a:rPr>
            </a:br>
            <a:r>
              <a:rPr lang="ru-RU" sz="2000" b="1" dirty="0">
                <a:solidFill>
                  <a:srgbClr val="DEF5FA">
                    <a:lumMod val="50000"/>
                  </a:srgbClr>
                </a:solidFill>
              </a:rPr>
              <a:t/>
            </a:r>
            <a:br>
              <a:rPr lang="ru-RU" sz="2000" b="1" dirty="0">
                <a:solidFill>
                  <a:srgbClr val="DEF5FA">
                    <a:lumMod val="50000"/>
                  </a:srgbClr>
                </a:solidFill>
              </a:rPr>
            </a:b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Line 253"/>
          <p:cNvSpPr>
            <a:spLocks noChangeShapeType="1"/>
          </p:cNvSpPr>
          <p:nvPr/>
        </p:nvSpPr>
        <p:spPr bwMode="gray">
          <a:xfrm>
            <a:off x="1571600" y="4946182"/>
            <a:ext cx="7248872" cy="26942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Rectangle 254"/>
          <p:cNvSpPr>
            <a:spLocks noChangeArrowheads="1"/>
          </p:cNvSpPr>
          <p:nvPr/>
        </p:nvSpPr>
        <p:spPr bwMode="gray">
          <a:xfrm rot="3419336">
            <a:off x="1287437" y="4369920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1" name="Text Box 255"/>
          <p:cNvSpPr txBox="1">
            <a:spLocks noChangeArrowheads="1"/>
          </p:cNvSpPr>
          <p:nvPr/>
        </p:nvSpPr>
        <p:spPr bwMode="gray">
          <a:xfrm>
            <a:off x="1343000" y="44127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2" name="Line 256"/>
          <p:cNvSpPr>
            <a:spLocks noChangeShapeType="1"/>
          </p:cNvSpPr>
          <p:nvPr/>
        </p:nvSpPr>
        <p:spPr bwMode="gray">
          <a:xfrm>
            <a:off x="1571600" y="2431582"/>
            <a:ext cx="7248872" cy="26942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angle 257"/>
          <p:cNvSpPr>
            <a:spLocks noChangeArrowheads="1"/>
          </p:cNvSpPr>
          <p:nvPr/>
        </p:nvSpPr>
        <p:spPr bwMode="gray">
          <a:xfrm rot="3419336">
            <a:off x="1215429" y="185532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37" name="Text Box 258"/>
          <p:cNvSpPr txBox="1">
            <a:spLocks noChangeArrowheads="1"/>
          </p:cNvSpPr>
          <p:nvPr/>
        </p:nvSpPr>
        <p:spPr bwMode="gray">
          <a:xfrm>
            <a:off x="2195736" y="2060848"/>
            <a:ext cx="68127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Формирование и коррекция речевого развития ребёнка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8" name="Text Box 259"/>
          <p:cNvSpPr txBox="1">
            <a:spLocks noChangeArrowheads="1"/>
          </p:cNvSpPr>
          <p:nvPr/>
        </p:nvSpPr>
        <p:spPr bwMode="gray">
          <a:xfrm>
            <a:off x="1343000" y="18981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9" name="Line 260"/>
          <p:cNvSpPr>
            <a:spLocks noChangeShapeType="1"/>
          </p:cNvSpPr>
          <p:nvPr/>
        </p:nvSpPr>
        <p:spPr bwMode="gray">
          <a:xfrm flipV="1">
            <a:off x="1571600" y="3193582"/>
            <a:ext cx="7248872" cy="7620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Rectangle 261"/>
          <p:cNvSpPr>
            <a:spLocks noChangeArrowheads="1"/>
          </p:cNvSpPr>
          <p:nvPr/>
        </p:nvSpPr>
        <p:spPr bwMode="gray">
          <a:xfrm rot="3419336">
            <a:off x="1287437" y="269352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4" name="Text Box 262"/>
          <p:cNvSpPr txBox="1">
            <a:spLocks noChangeArrowheads="1"/>
          </p:cNvSpPr>
          <p:nvPr/>
        </p:nvSpPr>
        <p:spPr bwMode="gray">
          <a:xfrm>
            <a:off x="1343000" y="27363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45" name="Line 263"/>
          <p:cNvSpPr>
            <a:spLocks noChangeShapeType="1"/>
          </p:cNvSpPr>
          <p:nvPr/>
        </p:nvSpPr>
        <p:spPr bwMode="gray">
          <a:xfrm>
            <a:off x="1573188" y="4106396"/>
            <a:ext cx="7247284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6" name="Rectangle 264"/>
          <p:cNvSpPr>
            <a:spLocks noChangeArrowheads="1"/>
          </p:cNvSpPr>
          <p:nvPr/>
        </p:nvSpPr>
        <p:spPr bwMode="gray">
          <a:xfrm rot="3419336">
            <a:off x="1287437" y="3531720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7" name="Text Box 265"/>
          <p:cNvSpPr txBox="1">
            <a:spLocks noChangeArrowheads="1"/>
          </p:cNvSpPr>
          <p:nvPr/>
        </p:nvSpPr>
        <p:spPr bwMode="gray">
          <a:xfrm>
            <a:off x="1343000" y="35745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pic>
        <p:nvPicPr>
          <p:cNvPr id="24" name="Рисунок 2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42" y="188640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 Box 270"/>
          <p:cNvSpPr txBox="1">
            <a:spLocks noChangeArrowheads="1"/>
          </p:cNvSpPr>
          <p:nvPr/>
        </p:nvSpPr>
        <p:spPr bwMode="gray">
          <a:xfrm>
            <a:off x="2237324" y="2542805"/>
            <a:ext cx="507645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Познавательное, эмоционально-волевое</a:t>
            </a:r>
          </a:p>
          <a:p>
            <a:pPr eaLnBrk="0" hangingPunct="0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развитие ребёнка, подготовка к школе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14807" y="3398510"/>
            <a:ext cx="4921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endParaRPr lang="ru-RU" sz="2000" dirty="0" smtClean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Внутрисемейные взаимоотношения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8" name="Text Box 270"/>
          <p:cNvSpPr txBox="1">
            <a:spLocks noChangeArrowheads="1"/>
          </p:cNvSpPr>
          <p:nvPr/>
        </p:nvSpPr>
        <p:spPr bwMode="gray">
          <a:xfrm>
            <a:off x="2361350" y="4254554"/>
            <a:ext cx="581105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Конфликтные ситуации «ребенок-ребенок», «ребенок-взрослый»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7" name="Rectangle 264"/>
          <p:cNvSpPr>
            <a:spLocks noChangeArrowheads="1"/>
          </p:cNvSpPr>
          <p:nvPr/>
        </p:nvSpPr>
        <p:spPr bwMode="gray">
          <a:xfrm rot="3419336">
            <a:off x="1300400" y="5167082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Text Box 255"/>
          <p:cNvSpPr txBox="1">
            <a:spLocks noChangeArrowheads="1"/>
          </p:cNvSpPr>
          <p:nvPr/>
        </p:nvSpPr>
        <p:spPr bwMode="gray">
          <a:xfrm>
            <a:off x="1454054" y="5198832"/>
            <a:ext cx="3561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>
                <a:solidFill>
                  <a:srgbClr val="FFFFFF"/>
                </a:solidFill>
                <a:latin typeface="Arial" charset="0"/>
              </a:rPr>
              <a:t>5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Line 253"/>
          <p:cNvSpPr>
            <a:spLocks noChangeShapeType="1"/>
          </p:cNvSpPr>
          <p:nvPr/>
        </p:nvSpPr>
        <p:spPr bwMode="gray">
          <a:xfrm flipV="1">
            <a:off x="1810242" y="5654068"/>
            <a:ext cx="7010230" cy="6429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25777" y="4946182"/>
            <a:ext cx="610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Социальная адаптация детей с ограниченными возможностями здоровья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51520" y="188640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6699"/>
                </a:solidFill>
              </a:rPr>
              <a:t>Муниципальное бюджетное образовательное учреждение 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городского округа Королёв Московской области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«Детский сад комбинированного вида №23 «</a:t>
            </a:r>
            <a:r>
              <a:rPr lang="ru-RU" b="1" dirty="0" err="1" smtClean="0">
                <a:solidFill>
                  <a:srgbClr val="666699"/>
                </a:solidFill>
              </a:rPr>
              <a:t>Чебурашка</a:t>
            </a:r>
            <a:r>
              <a:rPr lang="ru-RU" b="1" dirty="0" smtClean="0">
                <a:solidFill>
                  <a:srgbClr val="666699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397112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7344816" cy="1224136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Зоны консультирования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 descr="C:\Users\Колокольчик\Downloads\P10426-104125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5755" y="4149080"/>
            <a:ext cx="3452269" cy="2586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Колокольчик\Downloads\IMG-20210426-WA00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88840"/>
            <a:ext cx="295232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User\Downloads\IMG-20220331-WA0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01"/>
          <a:stretch/>
        </p:blipFill>
        <p:spPr bwMode="auto">
          <a:xfrm>
            <a:off x="6084169" y="4005064"/>
            <a:ext cx="2582957" cy="2730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Колокольчик\Downloads\IMG-20220404-WA0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2869851" cy="2152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88640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6699"/>
                </a:solidFill>
              </a:rPr>
              <a:t>Муниципальное бюджетное образовательное учреждение 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городского округа Королёв Московской области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«Детский сад комбинированного вида №23 «</a:t>
            </a:r>
            <a:r>
              <a:rPr lang="ru-RU" b="1" dirty="0" err="1" smtClean="0">
                <a:solidFill>
                  <a:srgbClr val="666699"/>
                </a:solidFill>
              </a:rPr>
              <a:t>Чебурашка</a:t>
            </a:r>
            <a:r>
              <a:rPr lang="ru-RU" b="1" dirty="0" smtClean="0">
                <a:solidFill>
                  <a:srgbClr val="666699"/>
                </a:solidFill>
              </a:rPr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412776"/>
            <a:ext cx="7344816" cy="12241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Зоны ожидания </a:t>
            </a:r>
            <a:br>
              <a:rPr lang="ru-RU" dirty="0" smtClean="0">
                <a:solidFill>
                  <a:srgbClr val="00B0F0"/>
                </a:solidFill>
              </a:rPr>
            </a:br>
            <a:r>
              <a:rPr lang="ru-RU" dirty="0" smtClean="0">
                <a:solidFill>
                  <a:srgbClr val="00B0F0"/>
                </a:solidFill>
              </a:rPr>
              <a:t>для детей и родителей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5" name="Рисунок 4" descr="C:\Users\Колокольчик\Downloads\P10427-1146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388843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В.А.Внукова\Pictures\кц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4044077" cy="3106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9512" y="188640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6699"/>
                </a:solidFill>
              </a:rPr>
              <a:t>Муниципальное бюджетное образовательное учреждение 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городского округа Королёв Московской области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«Детский сад комбинированного вида №23 «</a:t>
            </a:r>
            <a:r>
              <a:rPr lang="ru-RU" b="1" dirty="0" err="1" smtClean="0">
                <a:solidFill>
                  <a:srgbClr val="666699"/>
                </a:solidFill>
              </a:rPr>
              <a:t>Чебурашка</a:t>
            </a:r>
            <a:r>
              <a:rPr lang="ru-RU" b="1" dirty="0" smtClean="0">
                <a:solidFill>
                  <a:srgbClr val="666699"/>
                </a:solidFill>
              </a:rPr>
              <a:t>»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9009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7344816" cy="1224136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Консультации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Рисунок 3" descr="C:\Users\D040~1\AppData\Local\Temp\Rar$DI96.480\P10902-1054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2412661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User\Downloads\IMG-20220331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24944"/>
            <a:ext cx="2150173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Колокольчик\Downloads\IMG-20220404-WA0004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40968"/>
            <a:ext cx="2448272" cy="3389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79512" y="260648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6699"/>
                </a:solidFill>
              </a:rPr>
              <a:t>Муниципальное бюджетное образовательное учреждение 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городского округа Королёв Московской области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«Детский сад комбинированного вида №23 «</a:t>
            </a:r>
            <a:r>
              <a:rPr lang="ru-RU" b="1" dirty="0" err="1" smtClean="0">
                <a:solidFill>
                  <a:srgbClr val="666699"/>
                </a:solidFill>
              </a:rPr>
              <a:t>Чебурашка</a:t>
            </a:r>
            <a:r>
              <a:rPr lang="ru-RU" b="1" dirty="0" smtClean="0">
                <a:solidFill>
                  <a:srgbClr val="666699"/>
                </a:solidFill>
              </a:rPr>
              <a:t>»</a:t>
            </a:r>
          </a:p>
        </p:txBody>
      </p:sp>
      <p:pic>
        <p:nvPicPr>
          <p:cNvPr id="9" name="Рисунок 8" descr="C:\Users\D040~1\AppData\Local\Temp\Rar$DI30.480\P10902-10581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2376264" cy="2880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3731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6768752" cy="122413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Муниципальное бюджетное дошкольное образовательное учреждение городского округа Королёв Московской области 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«Детский сад комбинированного вида №49 «Звёздочка» 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корпус 2</a:t>
            </a:r>
            <a:r>
              <a:rPr lang="ru-RU" b="1" u="sng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u="sng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556792"/>
            <a:ext cx="7344816" cy="3024336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 sz="3400" dirty="0" smtClean="0"/>
              <a:t>Московская область, г.о. Королев, </a:t>
            </a:r>
            <a:r>
              <a:rPr lang="ru-RU" sz="3400" dirty="0" err="1" smtClean="0"/>
              <a:t>мкр</a:t>
            </a:r>
            <a:r>
              <a:rPr lang="ru-RU" sz="3400" dirty="0" smtClean="0"/>
              <a:t>. Юбилейный, ул. Лесная д.23</a:t>
            </a:r>
          </a:p>
          <a:p>
            <a:pPr>
              <a:defRPr/>
            </a:pPr>
            <a:r>
              <a:rPr lang="ru-RU" sz="3400" dirty="0" smtClean="0"/>
              <a:t>Телефон: 8-495-515-84-71</a:t>
            </a:r>
          </a:p>
          <a:p>
            <a:pPr>
              <a:defRPr/>
            </a:pPr>
            <a:r>
              <a:rPr lang="ru-RU" sz="3400" dirty="0" smtClean="0"/>
              <a:t>Сайт</a:t>
            </a:r>
            <a:r>
              <a:rPr lang="ru-RU" sz="3400" dirty="0" smtClean="0">
                <a:solidFill>
                  <a:srgbClr val="00B0F0"/>
                </a:solidFill>
              </a:rPr>
              <a:t>: </a:t>
            </a:r>
            <a:r>
              <a:rPr lang="en-US" sz="3400" dirty="0" smtClean="0">
                <a:solidFill>
                  <a:srgbClr val="00B0F0"/>
                </a:solidFill>
                <a:hlinkClick r:id="rId2"/>
              </a:rPr>
              <a:t>https://ds4</a:t>
            </a:r>
            <a:r>
              <a:rPr lang="ru-RU" sz="3400" dirty="0" smtClean="0">
                <a:solidFill>
                  <a:srgbClr val="00B0F0"/>
                </a:solidFill>
                <a:hlinkClick r:id="rId2"/>
              </a:rPr>
              <a:t>9</a:t>
            </a:r>
            <a:r>
              <a:rPr lang="en-US" sz="3400" dirty="0" smtClean="0">
                <a:solidFill>
                  <a:srgbClr val="00B0F0"/>
                </a:solidFill>
                <a:hlinkClick r:id="rId2"/>
              </a:rPr>
              <a:t>.</a:t>
            </a:r>
            <a:r>
              <a:rPr lang="en-US" sz="3400" dirty="0" err="1" smtClean="0">
                <a:solidFill>
                  <a:srgbClr val="00B0F0"/>
                </a:solidFill>
                <a:hlinkClick r:id="rId2"/>
              </a:rPr>
              <a:t>edu.korolev.ru</a:t>
            </a:r>
            <a:endParaRPr lang="ru-RU" sz="3400" dirty="0" smtClean="0">
              <a:solidFill>
                <a:srgbClr val="00B0F0"/>
              </a:solidFill>
            </a:endParaRPr>
          </a:p>
          <a:p>
            <a:pPr>
              <a:defRPr/>
            </a:pPr>
            <a:r>
              <a:rPr lang="ru-RU" sz="3400" dirty="0" smtClean="0">
                <a:solidFill>
                  <a:srgbClr val="00B0F0"/>
                </a:solidFill>
              </a:rPr>
              <a:t>Электронная почта: </a:t>
            </a:r>
            <a:r>
              <a:rPr lang="en-US" sz="3400" b="1" dirty="0" smtClean="0">
                <a:solidFill>
                  <a:srgbClr val="00B0F0"/>
                </a:solidFill>
              </a:rPr>
              <a:t>detskijsad.juravuchka@yandex.ru</a:t>
            </a:r>
          </a:p>
          <a:p>
            <a:pPr>
              <a:defRPr/>
            </a:pPr>
            <a:r>
              <a:rPr lang="ru-RU" sz="3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Консультационная помощь оказывается бесплатно!!!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43225" b="8363"/>
          <a:stretch>
            <a:fillRect/>
          </a:stretch>
        </p:blipFill>
        <p:spPr bwMode="auto">
          <a:xfrm>
            <a:off x="323528" y="4653136"/>
            <a:ext cx="740397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1556792"/>
            <a:ext cx="7272808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44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НАШИ СПЕЦИАЛИСТЫ</a:t>
            </a:r>
          </a:p>
        </p:txBody>
      </p:sp>
      <p:pic>
        <p:nvPicPr>
          <p:cNvPr id="3074" name="Picture 2" descr="C:\Users\Asus\Downloads\Сорокина-199x300.jpg"/>
          <p:cNvPicPr>
            <a:picLocks noChangeAspect="1" noChangeArrowheads="1"/>
          </p:cNvPicPr>
          <p:nvPr/>
        </p:nvPicPr>
        <p:blipFill>
          <a:blip r:embed="rId2" cstate="print"/>
          <a:srcRect b="19762"/>
          <a:stretch>
            <a:fillRect/>
          </a:stretch>
        </p:blipFill>
        <p:spPr bwMode="auto">
          <a:xfrm>
            <a:off x="323528" y="2276872"/>
            <a:ext cx="2539492" cy="3071834"/>
          </a:xfrm>
          <a:prstGeom prst="rect">
            <a:avLst/>
          </a:prstGeom>
          <a:ln>
            <a:solidFill>
              <a:srgbClr val="00B0F0"/>
            </a:solidFill>
          </a:ln>
          <a:effectLst>
            <a:softEdge rad="112500"/>
          </a:effectLst>
        </p:spPr>
      </p:pic>
      <p:pic>
        <p:nvPicPr>
          <p:cNvPr id="3075" name="Picture 3" descr="C:\Users\Asus\Downloads\Демёхина-200x300.jpg"/>
          <p:cNvPicPr>
            <a:picLocks noChangeAspect="1" noChangeArrowheads="1"/>
          </p:cNvPicPr>
          <p:nvPr/>
        </p:nvPicPr>
        <p:blipFill>
          <a:blip r:embed="rId3" cstate="print"/>
          <a:srcRect t="9191" b="17279"/>
          <a:stretch>
            <a:fillRect/>
          </a:stretch>
        </p:blipFill>
        <p:spPr bwMode="auto">
          <a:xfrm>
            <a:off x="3275856" y="2276872"/>
            <a:ext cx="2714644" cy="2994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7504" y="5445224"/>
            <a:ext cx="292899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Педагог-психолог</a:t>
            </a:r>
          </a:p>
          <a:p>
            <a:pPr algn="ctr" eaLnBrk="0" hangingPunct="0">
              <a:defRPr/>
            </a:pPr>
            <a:r>
              <a:rPr lang="ru-RU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СОРОКИНА </a:t>
            </a:r>
          </a:p>
          <a:p>
            <a:pPr algn="ctr" eaLnBrk="0" hangingPunct="0">
              <a:defRPr/>
            </a:pPr>
            <a:r>
              <a:rPr lang="ru-RU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ОЛЬГА АНАТОЛЬЕВНА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131840" y="5373216"/>
            <a:ext cx="2962268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Учитель-логопед</a:t>
            </a:r>
          </a:p>
          <a:p>
            <a:pPr algn="ctr" eaLnBrk="0" hangingPunct="0">
              <a:defRPr/>
            </a:pPr>
            <a:r>
              <a:rPr lang="ru-RU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ДЕМЁХИНА </a:t>
            </a:r>
          </a:p>
          <a:p>
            <a:pPr algn="ctr" eaLnBrk="0" hangingPunct="0">
              <a:defRPr/>
            </a:pPr>
            <a:r>
              <a:rPr lang="ru-RU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ОКСАНА АНАТОЛЬЕВНА</a:t>
            </a:r>
          </a:p>
        </p:txBody>
      </p:sp>
      <p:pic>
        <p:nvPicPr>
          <p:cNvPr id="1026" name="Picture 2" descr="J:\НАЦПРОЕКТ\Чернова.jpg"/>
          <p:cNvPicPr>
            <a:picLocks noChangeAspect="1" noChangeArrowheads="1"/>
          </p:cNvPicPr>
          <p:nvPr/>
        </p:nvPicPr>
        <p:blipFill>
          <a:blip r:embed="rId4" cstate="print"/>
          <a:srcRect l="5097" t="10824" r="8263" b="6193"/>
          <a:stretch>
            <a:fillRect/>
          </a:stretch>
        </p:blipFill>
        <p:spPr bwMode="auto">
          <a:xfrm>
            <a:off x="6372200" y="2276872"/>
            <a:ext cx="2357454" cy="3189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156176" y="5517232"/>
            <a:ext cx="2786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rgbClr val="00B0F0"/>
                </a:solidFill>
              </a:rPr>
              <a:t>Учитель-логопед</a:t>
            </a:r>
          </a:p>
          <a:p>
            <a:pPr algn="ctr" eaLnBrk="0" hangingPunct="0">
              <a:defRPr/>
            </a:pPr>
            <a:r>
              <a:rPr lang="ru-RU" b="1" kern="0" dirty="0" smtClean="0">
                <a:solidFill>
                  <a:srgbClr val="00B0F0"/>
                </a:solidFill>
              </a:rPr>
              <a:t>ЧЕРНОВА </a:t>
            </a:r>
          </a:p>
          <a:p>
            <a:pPr algn="ctr" eaLnBrk="0" hangingPunct="0">
              <a:defRPr/>
            </a:pPr>
            <a:r>
              <a:rPr lang="ru-RU" b="1" kern="0" dirty="0" smtClean="0">
                <a:solidFill>
                  <a:srgbClr val="00B0F0"/>
                </a:solidFill>
              </a:rPr>
              <a:t>НАТАЛЬЯ ВИКТОРОВНА</a:t>
            </a:r>
            <a:endParaRPr lang="ru-RU" b="1" kern="0" dirty="0">
              <a:solidFill>
                <a:srgbClr val="00B0F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6699"/>
                </a:solidFill>
              </a:rPr>
              <a:t>Муниципальное бюджетное дошкольное образовательное учреждение городского округа Королёв Московской области 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«Детский сад комбинированного вида №49 «Звёздочка» 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корпус 2</a:t>
            </a:r>
            <a:endParaRPr lang="ru-RU" dirty="0">
              <a:solidFill>
                <a:srgbClr val="666699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91549"/>
            <a:ext cx="6749372" cy="12241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ВЫ МОЖЕТЕ ПОЛУЧИТЬ КОНСУЛЬТАЦИОННУЮ ПОДДЕРЖКУ ПО ТАКИМ ВОПРОСАМ КАК: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sp>
        <p:nvSpPr>
          <p:cNvPr id="19" name="Line 253"/>
          <p:cNvSpPr>
            <a:spLocks noChangeShapeType="1"/>
          </p:cNvSpPr>
          <p:nvPr/>
        </p:nvSpPr>
        <p:spPr bwMode="gray">
          <a:xfrm>
            <a:off x="1571600" y="4946182"/>
            <a:ext cx="4224536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Rectangle 254"/>
          <p:cNvSpPr>
            <a:spLocks noChangeArrowheads="1"/>
          </p:cNvSpPr>
          <p:nvPr/>
        </p:nvSpPr>
        <p:spPr bwMode="gray">
          <a:xfrm rot="3419336">
            <a:off x="1287437" y="4369920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1" name="Text Box 255"/>
          <p:cNvSpPr txBox="1">
            <a:spLocks noChangeArrowheads="1"/>
          </p:cNvSpPr>
          <p:nvPr/>
        </p:nvSpPr>
        <p:spPr bwMode="gray">
          <a:xfrm>
            <a:off x="1343000" y="44127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2" name="Line 256"/>
          <p:cNvSpPr>
            <a:spLocks noChangeShapeType="1"/>
          </p:cNvSpPr>
          <p:nvPr/>
        </p:nvSpPr>
        <p:spPr bwMode="gray">
          <a:xfrm>
            <a:off x="1571600" y="2431582"/>
            <a:ext cx="4224536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angle 257"/>
          <p:cNvSpPr>
            <a:spLocks noChangeArrowheads="1"/>
          </p:cNvSpPr>
          <p:nvPr/>
        </p:nvSpPr>
        <p:spPr bwMode="gray">
          <a:xfrm rot="3419336">
            <a:off x="1215429" y="185532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37" name="Text Box 258"/>
          <p:cNvSpPr txBox="1">
            <a:spLocks noChangeArrowheads="1"/>
          </p:cNvSpPr>
          <p:nvPr/>
        </p:nvSpPr>
        <p:spPr bwMode="gray">
          <a:xfrm>
            <a:off x="2285984" y="1942632"/>
            <a:ext cx="5435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АДАПТАЦИЯ РЕБЁНКА К ДЕТСКОМУ САДУ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8" name="Text Box 259"/>
          <p:cNvSpPr txBox="1">
            <a:spLocks noChangeArrowheads="1"/>
          </p:cNvSpPr>
          <p:nvPr/>
        </p:nvSpPr>
        <p:spPr bwMode="gray">
          <a:xfrm>
            <a:off x="1343000" y="18981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9" name="Line 260"/>
          <p:cNvSpPr>
            <a:spLocks noChangeShapeType="1"/>
          </p:cNvSpPr>
          <p:nvPr/>
        </p:nvSpPr>
        <p:spPr bwMode="gray">
          <a:xfrm>
            <a:off x="1571600" y="3269782"/>
            <a:ext cx="4224536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Rectangle 261"/>
          <p:cNvSpPr>
            <a:spLocks noChangeArrowheads="1"/>
          </p:cNvSpPr>
          <p:nvPr/>
        </p:nvSpPr>
        <p:spPr bwMode="gray">
          <a:xfrm rot="3419336">
            <a:off x="1287437" y="269352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4" name="Text Box 262"/>
          <p:cNvSpPr txBox="1">
            <a:spLocks noChangeArrowheads="1"/>
          </p:cNvSpPr>
          <p:nvPr/>
        </p:nvSpPr>
        <p:spPr bwMode="gray">
          <a:xfrm>
            <a:off x="1343000" y="27363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45" name="Line 263"/>
          <p:cNvSpPr>
            <a:spLocks noChangeShapeType="1"/>
          </p:cNvSpPr>
          <p:nvPr/>
        </p:nvSpPr>
        <p:spPr bwMode="gray">
          <a:xfrm>
            <a:off x="1573188" y="4106396"/>
            <a:ext cx="4222948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6" name="Rectangle 264"/>
          <p:cNvSpPr>
            <a:spLocks noChangeArrowheads="1"/>
          </p:cNvSpPr>
          <p:nvPr/>
        </p:nvSpPr>
        <p:spPr bwMode="gray">
          <a:xfrm rot="3419336">
            <a:off x="1287437" y="3531720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7" name="Text Box 265"/>
          <p:cNvSpPr txBox="1">
            <a:spLocks noChangeArrowheads="1"/>
          </p:cNvSpPr>
          <p:nvPr/>
        </p:nvSpPr>
        <p:spPr bwMode="gray">
          <a:xfrm>
            <a:off x="1343000" y="35745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48" name="Line 266"/>
          <p:cNvSpPr>
            <a:spLocks noChangeShapeType="1"/>
          </p:cNvSpPr>
          <p:nvPr/>
        </p:nvSpPr>
        <p:spPr bwMode="gray">
          <a:xfrm>
            <a:off x="1571600" y="5806607"/>
            <a:ext cx="4224536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9" name="Rectangle 267"/>
          <p:cNvSpPr>
            <a:spLocks noChangeArrowheads="1"/>
          </p:cNvSpPr>
          <p:nvPr/>
        </p:nvSpPr>
        <p:spPr bwMode="ltGray">
          <a:xfrm rot="3419336">
            <a:off x="1287437" y="5230345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0" name="Text Box 268"/>
          <p:cNvSpPr txBox="1">
            <a:spLocks noChangeArrowheads="1"/>
          </p:cNvSpPr>
          <p:nvPr/>
        </p:nvSpPr>
        <p:spPr bwMode="gray">
          <a:xfrm>
            <a:off x="1343000" y="527320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51" name="Text Box 269"/>
          <p:cNvSpPr txBox="1">
            <a:spLocks noChangeArrowheads="1"/>
          </p:cNvSpPr>
          <p:nvPr/>
        </p:nvSpPr>
        <p:spPr bwMode="gray">
          <a:xfrm>
            <a:off x="2285984" y="2804645"/>
            <a:ext cx="512378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ЭМОЦИОНАЛЬНО-ВОЛЕВОЕ РАЗВИТИЕ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52" name="Text Box 270"/>
          <p:cNvSpPr txBox="1">
            <a:spLocks noChangeArrowheads="1"/>
          </p:cNvSpPr>
          <p:nvPr/>
        </p:nvSpPr>
        <p:spPr bwMode="gray">
          <a:xfrm>
            <a:off x="2357422" y="3644432"/>
            <a:ext cx="664373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ФОРМИРОВАНИЕ И КОРРЕКЦИЯ РЕЧЕВОГО РВЗВИТИЯ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53" name="Text Box 271"/>
          <p:cNvSpPr txBox="1">
            <a:spLocks noChangeArrowheads="1"/>
          </p:cNvSpPr>
          <p:nvPr/>
        </p:nvSpPr>
        <p:spPr bwMode="gray">
          <a:xfrm>
            <a:off x="2285984" y="4485807"/>
            <a:ext cx="493097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ПОЗНАВАТЕЛЬНОЕ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РАЗВИТИЕ ДЕТЕЙ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54" name="Text Box 272"/>
          <p:cNvSpPr txBox="1">
            <a:spLocks noChangeArrowheads="1"/>
          </p:cNvSpPr>
          <p:nvPr/>
        </p:nvSpPr>
        <p:spPr bwMode="gray">
          <a:xfrm>
            <a:off x="2357422" y="5336707"/>
            <a:ext cx="436947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ГОТОВНОСТЬ РЕБЁНКА К ШКОЛЕ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24" name="Рисунок 2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 Box 272"/>
          <p:cNvSpPr txBox="1">
            <a:spLocks noChangeArrowheads="1"/>
          </p:cNvSpPr>
          <p:nvPr/>
        </p:nvSpPr>
        <p:spPr bwMode="gray">
          <a:xfrm>
            <a:off x="5857884" y="6215082"/>
            <a:ext cx="257176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И многое другое….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ЗОНЫ ОЖИДАНИЯ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285992"/>
            <a:ext cx="3190637" cy="4254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1500174"/>
            <a:ext cx="5524537" cy="4143404"/>
          </a:xfrm>
          <a:prstGeom prst="rect">
            <a:avLst/>
          </a:prstGeom>
          <a:ln>
            <a:solidFill>
              <a:srgbClr val="00B0F0"/>
            </a:solidFill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6749372" cy="12241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ЗОНЫ КОНСУЛЬТИРОВАНИЯ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J:\2020-2021 уч год\ролик нац проект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5" y="3356992"/>
            <a:ext cx="2246069" cy="3030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1150" r="9204"/>
          <a:stretch>
            <a:fillRect/>
          </a:stretch>
        </p:blipFill>
        <p:spPr bwMode="auto">
          <a:xfrm>
            <a:off x="395536" y="1340768"/>
            <a:ext cx="3139721" cy="2217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484784"/>
            <a:ext cx="1957990" cy="3480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J:\2020-2021 уч год\ролик нац проект\10.jpg"/>
          <p:cNvPicPr>
            <a:picLocks noChangeAspect="1" noChangeArrowheads="1"/>
          </p:cNvPicPr>
          <p:nvPr/>
        </p:nvPicPr>
        <p:blipFill>
          <a:blip r:embed="rId6" cstate="print"/>
          <a:srcRect t="22656" b="5469"/>
          <a:stretch>
            <a:fillRect/>
          </a:stretch>
        </p:blipFill>
        <p:spPr bwMode="auto">
          <a:xfrm>
            <a:off x="1115616" y="3645024"/>
            <a:ext cx="3058802" cy="293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6624736" cy="2088232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Муниципальное бюджетное общеобразовательное учреждение городского округа Королёв Московской области «Гимназия имени И.Я. Илюшина»</a:t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ДОШКОЛЬНОЕ ОТДЕЛЕНИЕ</a:t>
            </a: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rgbClr val="00B0F0"/>
                </a:solidFill>
              </a:rPr>
              <a:t>по адресу: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Московская область, городской округ Королёв, проспект Космонавтов, дом 45 Б, тел. (495) 519-12-81; 519-14-47.</a:t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mail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: 18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gymn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@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mail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ru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b="1" dirty="0" smtClean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31817" t="20338" r="6362" b="8929"/>
          <a:stretch>
            <a:fillRect/>
          </a:stretch>
        </p:blipFill>
        <p:spPr bwMode="auto">
          <a:xfrm>
            <a:off x="2915816" y="2780928"/>
            <a:ext cx="5760640" cy="38164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876256" y="2420888"/>
            <a:ext cx="1684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4374A"/>
                </a:solidFill>
              </a:rPr>
              <a:t>Схема проезда</a:t>
            </a:r>
            <a:endParaRPr lang="ru-RU" dirty="0">
              <a:solidFill>
                <a:srgbClr val="04374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6624736" cy="2088232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Муниципальное бюджетное общеобразовательное учреждение городского округа Королёв Московской области средняя образовательная школа № 2 им. В.Н. Михайлова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ДОШКОЛЬНОЕ ОТДЕЛЕНИЕ</a:t>
            </a: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rgbClr val="00B0F0"/>
                </a:solidFill>
              </a:rPr>
              <a:t>по адресу:</a:t>
            </a: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Московская область, городской округ Королёв, ул. Горького д. 4а </a:t>
            </a:r>
            <a:b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т. 8-495-519-14-80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dirty="0" smtClean="0"/>
              <a:t> </a:t>
            </a:r>
            <a:r>
              <a:rPr lang="en-US" sz="1400" b="1" dirty="0" smtClean="0"/>
              <a:t>email </a:t>
            </a:r>
            <a:r>
              <a:rPr lang="ru-RU" sz="1400" b="1" dirty="0" smtClean="0"/>
              <a:t> 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adoy27@yandex.ru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b="1" dirty="0" smtClean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275856" y="2852936"/>
            <a:ext cx="1684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4374A"/>
                </a:solidFill>
              </a:rPr>
              <a:t>Схема проезда</a:t>
            </a:r>
            <a:endParaRPr lang="ru-RU" dirty="0">
              <a:solidFill>
                <a:srgbClr val="04374A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9C1C39F-B69C-4DD1-A18F-11154932F2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284984"/>
            <a:ext cx="5430683" cy="331236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0D9FD4-06F8-4939-A37B-250808BA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1548"/>
            <a:ext cx="6768752" cy="1725283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Муниципальное бюджетное общеобразовательное учреждение городского округа Королёв Московской области средняя образовательная школа № 2</a:t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 им. В.Н. Михайлова</a:t>
            </a:r>
            <a:b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ДОШКОЛЬНОЕ ОТДЕЛЕНИЕ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/>
              <a:t>Как нас найти?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A07238A-5E1D-4AD8-ADA3-27126760D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Маршрут движения с использованием пассажирского транспорта.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станции «Подлипки дачные» на автобусе номер 1, от станции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Болшево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автобусе номер 1,7,6.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Путь к объекту от ближайшей остановки пассажирского транспорта: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остановки «Мебельный магазин», повернуть направо, далее до дороги, переходим дорогу и поворачиваем на лево, идем вдоль магазина «Пятерочка» и почты, далее  берем правее и по тротуару до калитки детского сада. Время движения (пешком) от остановки «Мебельный магазин» 7 мин.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остановки «38 магазин», перейти дорогу, повернуть на право ( во двор) далее прямо и направо. Время движения (пешком) от остановки «38 магазин» 5 минут.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33861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452" y="316344"/>
            <a:ext cx="7344816" cy="1224136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/>
            </a:r>
            <a:br>
              <a:rPr lang="ru-RU" sz="36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</a:b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/>
            </a:r>
            <a:br>
              <a:rPr lang="ru-RU" sz="36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Муниципальное бюджетное общеобразовательное учреждение городского округа Королёв Московской области средняя образовательная школа № 2 им. В.Н. Михайлова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ДОШКОЛЬНОЕ ОТДЕЛЕНИЕ 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Для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кого наш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консультационный центр? 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/>
            </a:r>
            <a:br>
              <a:rPr lang="en-US" sz="44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348880"/>
            <a:ext cx="7344816" cy="410445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/>
                <a:latin typeface="Bahnschrift Light Semi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всех родителей детей от 0 до 18 лет к</a:t>
            </a:r>
            <a:r>
              <a:rPr lang="ru-RU" sz="2800" i="0" dirty="0">
                <a:solidFill>
                  <a:schemeClr val="bg2">
                    <a:lumMod val="25000"/>
                  </a:schemeClr>
                </a:solidFill>
                <a:effectLst/>
                <a:latin typeface="Bahnschrift Light SemiCondensed" panose="020B0502040204020203" pitchFamily="34" charset="0"/>
              </a:rPr>
              <a:t>оторым необходима психолого-педагогическая, методическая и консультационная помощь.</a:t>
            </a:r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Bahnschrift Light SemiCondensed" panose="020B0502040204020203" pitchFamily="34" charset="0"/>
              </a:rPr>
              <a:t>Основная задача консультационного центра оказывать всестороннюю помощь и поддержку в воспитании и развитии детей. Помощь в нормализации эмоционального фона в семье.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8DBCE0-4BDF-4B00-832D-A9B6A3230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Муниципальное бюджетное общеобразовательное учреждение городского округа Королёв Московской области средняя образовательная школа № 2 им. В.Н. Михайлова</a:t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ДОШКОЛЬНОЕ ОТДЕЛЕНИЕ</a:t>
            </a:r>
            <a:endParaRPr lang="ru-RU" sz="18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35FD4AF-3B2A-4B2A-918C-53906B603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15685"/>
            <a:ext cx="7344816" cy="4821627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С какими вопросами работает 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наш педагог-психолог</a:t>
            </a:r>
            <a:r>
              <a:rPr lang="ru-RU" b="1" dirty="0"/>
              <a:t>?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Адаптация детей к образовательному учреждению 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Возрастные кризисы 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Межличностные отношения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Агрессивное поведение ребенка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Трудности в обучении (слабая самоорганизация)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Эффективные навыки взаимодействия с детьми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Возрастные особенности детей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Преодоление личностных трудностей ребенка (тревога, неуверенность, перфекционизм, инфантилизм и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тд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Проблемы в отношениях с противоположенным полом (подростки, любовь и дружба) 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Формирование и развитие самостоятельности подростка/ребенка</a:t>
            </a:r>
          </a:p>
          <a:p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3962AF-A655-4E4E-B861-458D0A0EFD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000"/>
          <a:stretch>
            <a:fillRect/>
          </a:stretch>
        </p:blipFill>
        <p:spPr>
          <a:xfrm>
            <a:off x="6495964" y="2204864"/>
            <a:ext cx="2396516" cy="252028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5157" y="260648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46929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F16B22-0308-41E1-80AC-713700CA7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Муниципальное бюджетное общеобразовательное учреждение городского округа Королёв Московской области средняя образовательная школа № 2 им. В.Н. Михайлова</a:t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ДОШКОЛЬНОЕ ОТДЕЛЕНИЕ</a:t>
            </a:r>
            <a:endParaRPr lang="ru-RU" sz="18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5BC83A2-D9E6-4CE4-8552-2DDD8AB23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5" y="1415685"/>
            <a:ext cx="5328591" cy="4821627"/>
          </a:xfrm>
        </p:spPr>
        <p:txBody>
          <a:bodyPr>
            <a:normAutofit/>
          </a:bodyPr>
          <a:lstStyle/>
          <a:p>
            <a:r>
              <a:rPr lang="ru-RU" sz="3000" b="1" dirty="0"/>
              <a:t>С какими вопросами работает наш </a:t>
            </a:r>
            <a:r>
              <a:rPr lang="ru-RU" sz="3000" b="1" dirty="0" smtClean="0"/>
              <a:t>логопед?</a:t>
            </a:r>
            <a:endParaRPr lang="ru-RU" sz="3000" b="1" dirty="0"/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Возрастные особенности развития речи. 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Формирование грамматического строя речи.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Ребенок не выговаривает звуки.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Артикуляционная гимнастика. Что это? Зачем она нужна?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Неправильное согласование слов в предложении.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Речевая готовность ребенка к школе. 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Неправильное произношение звуков</a:t>
            </a:r>
            <a:r>
              <a:rPr lang="ru-RU" sz="2400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1BA0B4F-684A-4CDE-A546-44A44BFB4F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20888"/>
            <a:ext cx="2780675" cy="370756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5157" y="260648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488695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6919418" cy="1080120"/>
          </a:xfrm>
        </p:spPr>
        <p:txBody>
          <a:bodyPr>
            <a:noAutofit/>
          </a:bodyPr>
          <a:lstStyle/>
          <a:p>
            <a:r>
              <a:rPr lang="ru-RU" alt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городского округа Королёв Московской области </a:t>
            </a:r>
            <a:br>
              <a:rPr lang="ru-RU" alt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«Школа-интернат для слепых и слабовидящих детей»</a:t>
            </a:r>
            <a:br>
              <a:rPr lang="ru-RU" alt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дошкольное отделение</a:t>
            </a:r>
            <a:r>
              <a:rPr lang="ru-RU" sz="1200" b="0" dirty="0" smtClean="0"/>
              <a:t/>
            </a:r>
            <a:br>
              <a:rPr lang="ru-RU" sz="1200" b="0" dirty="0" smtClean="0"/>
            </a:br>
            <a:endParaRPr lang="ru-RU" sz="1200" b="1" dirty="0"/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5157" y="260648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332656" y="5674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6732240" y="4869160"/>
            <a:ext cx="2150169" cy="1681890"/>
            <a:chOff x="643" y="42"/>
            <a:chExt cx="2933" cy="2006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651" y="49"/>
              <a:ext cx="2918" cy="1991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" y="129"/>
              <a:ext cx="2594" cy="183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59632" y="1340768"/>
            <a:ext cx="50405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10000" algn="l"/>
              </a:tabLs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Фактический адрес организации: 141077, Московская область, г.о. Королёв, проспект Королёва, д.11 «Б»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10000" algn="l"/>
              </a:tabLs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Телефон 8-495-511-1363, 8-495-511-1877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1000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Е-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skazka12-ast@mail.ru</a:t>
            </a:r>
            <a:r>
              <a:rPr lang="ru-RU" altLang="ru-RU" sz="1000" dirty="0">
                <a:solidFill>
                  <a:srgbClr val="00B0F0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sz="1000" dirty="0" smtClean="0">
                <a:solidFill>
                  <a:srgbClr val="00B0F0"/>
                </a:solidFill>
                <a:ea typeface="Times New Roman" panose="02020603050405020304" pitchFamily="18" charset="0"/>
              </a:rPr>
              <a:t>   </a:t>
            </a: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6"/>
              </a:rPr>
              <a:t>metodist_skazka12@mail.ru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1000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7"/>
              </a:rPr>
              <a:t>http://ds12.edu.korolev.ru/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046771"/>
            <a:ext cx="65527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Консультационный центр «Мамина школа»</a:t>
            </a: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консультационного пункта «Мамина школа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обеспечение преемственности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семейного и общественного воспитания и образования, оказание квалифицированной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родителям (законным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представителям), содействие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социализации детей дошкольного возраста, не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посещающих дошкольные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учреждения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страницу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консультационного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https://ds12.edu.korolev.ru/sveden/education/#1581494592466-818483ef-7310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268"/>
          <p:cNvSpPr txBox="1">
            <a:spLocks noChangeArrowheads="1"/>
          </p:cNvSpPr>
          <p:nvPr/>
        </p:nvSpPr>
        <p:spPr bwMode="gray">
          <a:xfrm>
            <a:off x="1343000" y="527320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pic>
        <p:nvPicPr>
          <p:cNvPr id="24" name="Рисунок 2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0" y="90023"/>
            <a:ext cx="72008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городского округа Королёв Московской области </a:t>
            </a:r>
            <a:br>
              <a:rPr lang="ru-RU" altLang="ru-RU" sz="18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«Школа-интернат для слепых и слабовидящих детей»</a:t>
            </a:r>
            <a:br>
              <a:rPr lang="ru-RU" altLang="ru-RU" sz="18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дошкольное отделение</a:t>
            </a:r>
            <a:endParaRPr lang="ru-RU" sz="1800" b="1" dirty="0">
              <a:solidFill>
                <a:srgbClr val="6666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646" y="3173837"/>
            <a:ext cx="1846035" cy="17891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5681" y="5067193"/>
            <a:ext cx="1968247" cy="17461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77" t="16401" b="2751"/>
          <a:stretch/>
        </p:blipFill>
        <p:spPr>
          <a:xfrm>
            <a:off x="107503" y="1268760"/>
            <a:ext cx="1589510" cy="17572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955681" y="1417165"/>
            <a:ext cx="4747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Мешкова</a:t>
            </a:r>
            <a:r>
              <a:rPr lang="ru-RU" sz="1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Алла Владимировна, </a:t>
            </a:r>
            <a:r>
              <a:rPr lang="ru-RU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воспитатель, педагог психолог, оказывает консультационную помощь по вопросам зачисления в ОУ, режима дня, сетки занятий, дополнительного образования, психологические и возрастные особенности детей.</a:t>
            </a:r>
            <a:endParaRPr lang="ru-RU" sz="1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8" y="3356992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Лапонина</a:t>
            </a:r>
            <a:r>
              <a:rPr lang="ru-RU" sz="1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Сергеевна, </a:t>
            </a:r>
            <a:r>
              <a:rPr lang="ru-RU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психолог, оказывает консультационную помощь по вопросам развития и коррекции психических функций, готовности детей к обучению в школе.</a:t>
            </a:r>
            <a:endParaRPr lang="ru-RU" sz="1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9992" y="5169285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Гриценко Лариса Николаевна, 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учитель-логопед, оказывает консультационную помощь по вопросам развития речи и звукопроизношению.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0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840760" cy="756403"/>
          </a:xfrm>
        </p:spPr>
        <p:txBody>
          <a:bodyPr>
            <a:normAutofit fontScale="90000"/>
          </a:bodyPr>
          <a:lstStyle/>
          <a:p>
            <a:r>
              <a:rPr lang="ru-RU" altLang="ru-RU" sz="20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городского округа Королёв Московской области </a:t>
            </a:r>
            <a:br>
              <a:rPr lang="ru-RU" altLang="ru-RU" sz="18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«Школа-интернат для слепых и слабовидящих детей»</a:t>
            </a:r>
            <a:br>
              <a:rPr lang="ru-RU" altLang="ru-RU" sz="18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дошкольное отделение</a:t>
            </a:r>
            <a:br>
              <a:rPr lang="ru-RU" altLang="ru-RU" sz="1800" b="1" dirty="0" smtClean="0">
                <a:solidFill>
                  <a:srgbClr val="6666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666699"/>
                </a:solidFill>
              </a:rPr>
              <a:t/>
            </a:r>
            <a:br>
              <a:rPr lang="ru-RU" sz="2000" b="1" dirty="0" smtClean="0">
                <a:solidFill>
                  <a:srgbClr val="666699"/>
                </a:solidFill>
              </a:rPr>
            </a:br>
            <a:r>
              <a:rPr lang="ru-RU" sz="2700" b="1" dirty="0" smtClean="0">
                <a:solidFill>
                  <a:srgbClr val="00B0F0"/>
                </a:solidFill>
                <a:effectLst/>
              </a:rPr>
              <a:t>Инфраструктура </a:t>
            </a:r>
            <a:r>
              <a:rPr lang="ru-RU" sz="2700" b="1" dirty="0">
                <a:solidFill>
                  <a:srgbClr val="00B0F0"/>
                </a:solidFill>
                <a:effectLst/>
              </a:rPr>
              <a:t>консультационного </a:t>
            </a:r>
            <a:r>
              <a:rPr lang="ru-RU" sz="2700" b="1" dirty="0" smtClean="0">
                <a:solidFill>
                  <a:srgbClr val="00B0F0"/>
                </a:solidFill>
                <a:effectLst/>
              </a:rPr>
              <a:t>пункта</a:t>
            </a:r>
            <a:br>
              <a:rPr lang="ru-RU" sz="2700" b="1" dirty="0" smtClean="0">
                <a:solidFill>
                  <a:srgbClr val="00B0F0"/>
                </a:solidFill>
                <a:effectLst/>
              </a:rPr>
            </a:br>
            <a:r>
              <a:rPr lang="ru-RU" sz="2700" dirty="0">
                <a:solidFill>
                  <a:srgbClr val="00B0F0"/>
                </a:solidFill>
                <a:effectLst/>
              </a:rPr>
              <a:t>	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9512" y="1844824"/>
            <a:ext cx="3432706" cy="63976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B0F0"/>
                </a:solidFill>
              </a:rPr>
              <a:t>Зоны </a:t>
            </a:r>
            <a:r>
              <a:rPr lang="ru-RU" sz="1800" dirty="0">
                <a:solidFill>
                  <a:srgbClr val="00B0F0"/>
                </a:solidFill>
              </a:rPr>
              <a:t>консультирования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2564904"/>
            <a:ext cx="2994116" cy="189423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563888" y="1772816"/>
            <a:ext cx="4386494" cy="771921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B0F0"/>
                </a:solidFill>
              </a:rPr>
              <a:t>Зона ожидания для </a:t>
            </a:r>
            <a:r>
              <a:rPr lang="ru-RU" sz="1800" dirty="0" smtClean="0">
                <a:solidFill>
                  <a:srgbClr val="00B0F0"/>
                </a:solidFill>
              </a:rPr>
              <a:t>детей и </a:t>
            </a:r>
            <a:r>
              <a:rPr lang="ru-RU" sz="1800" dirty="0">
                <a:solidFill>
                  <a:srgbClr val="00B0F0"/>
                </a:solidFill>
              </a:rPr>
              <a:t>родителей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139952" y="2564904"/>
            <a:ext cx="2946334" cy="187677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509120"/>
            <a:ext cx="3094800" cy="195793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4509120"/>
            <a:ext cx="2950566" cy="187947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653136"/>
            <a:ext cx="2939166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916832"/>
            <a:ext cx="3033667" cy="2074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060848"/>
            <a:ext cx="2753858" cy="1742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4365104"/>
            <a:ext cx="2646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51520" y="260648"/>
            <a:ext cx="67687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666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городского округа Королёв Московской области </a:t>
            </a:r>
            <a:br>
              <a:rPr lang="ru-RU" altLang="ru-RU" sz="1600" b="1" dirty="0" smtClean="0">
                <a:solidFill>
                  <a:srgbClr val="666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rgbClr val="666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«Школа-интернат для слепых и слабовидящих детей»</a:t>
            </a:r>
            <a:br>
              <a:rPr lang="ru-RU" altLang="ru-RU" sz="1600" b="1" dirty="0" smtClean="0">
                <a:solidFill>
                  <a:srgbClr val="666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rgbClr val="666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дошкольное отделение</a:t>
            </a:r>
          </a:p>
          <a:p>
            <a:pPr algn="ctr"/>
            <a:endParaRPr lang="ru-RU" altLang="ru-RU" sz="1600" b="1" dirty="0" smtClean="0">
              <a:solidFill>
                <a:srgbClr val="6666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6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консультационного центра «Мамина школа»</a:t>
            </a:r>
            <a:r>
              <a:rPr lang="ru-RU" altLang="ru-RU" sz="1600" b="1" dirty="0" smtClean="0">
                <a:solidFill>
                  <a:srgbClr val="666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srgbClr val="666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3429000"/>
            <a:ext cx="2952328" cy="1667081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220323-WA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556792"/>
            <a:ext cx="5292588" cy="3704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21650" y="5517232"/>
            <a:ext cx="6390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МЫ РАДЫ ВСЕМ! </a:t>
            </a:r>
          </a:p>
          <a:p>
            <a:pPr algn="ctr"/>
            <a:r>
              <a:rPr lang="ru-RU" sz="2800" b="1" dirty="0" smtClean="0"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МЫ СТАРАЕМСЯ ПОМОЧЬ КАЖДОМУ! </a:t>
            </a:r>
            <a:endParaRPr lang="ru-RU" sz="2800" b="1" dirty="0">
              <a:solidFill>
                <a:srgbClr val="DEF5F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20688"/>
            <a:ext cx="5544616" cy="122413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Муниципальное бюджетное общеобразовательное учреждение </a:t>
            </a:r>
            <a:b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городского округа Королёв Московской области </a:t>
            </a:r>
            <a:b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«Гимназия имени И.Я. Илюшина»</a:t>
            </a:r>
            <a:b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ДОШКОЛЬНОЕ ОТДЕЛЕНИЕ </a:t>
            </a:r>
            <a:r>
              <a:rPr lang="ru-RU" sz="1400" b="1" dirty="0">
                <a:solidFill>
                  <a:srgbClr val="DEF5FA">
                    <a:lumMod val="50000"/>
                  </a:srgbClr>
                </a:solidFill>
              </a:rPr>
              <a:t/>
            </a:r>
            <a:br>
              <a:rPr lang="ru-RU" sz="1400" b="1" dirty="0">
                <a:solidFill>
                  <a:srgbClr val="DEF5FA">
                    <a:lumMod val="50000"/>
                  </a:srgbClr>
                </a:solidFill>
              </a:rPr>
            </a:b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Line 256"/>
          <p:cNvSpPr>
            <a:spLocks noChangeShapeType="1"/>
          </p:cNvSpPr>
          <p:nvPr/>
        </p:nvSpPr>
        <p:spPr bwMode="gray">
          <a:xfrm>
            <a:off x="1520006" y="2812489"/>
            <a:ext cx="4224536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angle 257"/>
          <p:cNvSpPr>
            <a:spLocks noChangeArrowheads="1"/>
          </p:cNvSpPr>
          <p:nvPr/>
        </p:nvSpPr>
        <p:spPr bwMode="gray">
          <a:xfrm rot="3419336">
            <a:off x="913744" y="2209285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37" name="Text Box 258"/>
          <p:cNvSpPr txBox="1">
            <a:spLocks noChangeArrowheads="1"/>
          </p:cNvSpPr>
          <p:nvPr/>
        </p:nvSpPr>
        <p:spPr bwMode="gray">
          <a:xfrm>
            <a:off x="1718048" y="2115692"/>
            <a:ext cx="386206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Региональная площадка</a:t>
            </a:r>
          </a:p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работает с 2020 года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8" name="Text Box 259"/>
          <p:cNvSpPr txBox="1">
            <a:spLocks noChangeArrowheads="1"/>
          </p:cNvSpPr>
          <p:nvPr/>
        </p:nvSpPr>
        <p:spPr bwMode="gray">
          <a:xfrm>
            <a:off x="1023899" y="2257923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9" name="Line 260"/>
          <p:cNvSpPr>
            <a:spLocks noChangeShapeType="1"/>
          </p:cNvSpPr>
          <p:nvPr/>
        </p:nvSpPr>
        <p:spPr bwMode="gray">
          <a:xfrm>
            <a:off x="1492722" y="3816382"/>
            <a:ext cx="4224536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Rectangle 261"/>
          <p:cNvSpPr>
            <a:spLocks noChangeArrowheads="1"/>
          </p:cNvSpPr>
          <p:nvPr/>
        </p:nvSpPr>
        <p:spPr bwMode="gray">
          <a:xfrm rot="3419336">
            <a:off x="917916" y="321317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4" name="Text Box 262"/>
          <p:cNvSpPr txBox="1">
            <a:spLocks noChangeArrowheads="1"/>
          </p:cNvSpPr>
          <p:nvPr/>
        </p:nvSpPr>
        <p:spPr bwMode="gray">
          <a:xfrm>
            <a:off x="1023900" y="3243075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45" name="Line 263"/>
          <p:cNvSpPr>
            <a:spLocks noChangeShapeType="1"/>
          </p:cNvSpPr>
          <p:nvPr/>
        </p:nvSpPr>
        <p:spPr bwMode="gray">
          <a:xfrm>
            <a:off x="1520006" y="5949280"/>
            <a:ext cx="4222948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6" name="Rectangle 264"/>
          <p:cNvSpPr>
            <a:spLocks noChangeArrowheads="1"/>
          </p:cNvSpPr>
          <p:nvPr/>
        </p:nvSpPr>
        <p:spPr bwMode="gray">
          <a:xfrm rot="3419336">
            <a:off x="904094" y="5148125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1" name="Text Box 269"/>
          <p:cNvSpPr txBox="1">
            <a:spLocks noChangeArrowheads="1"/>
          </p:cNvSpPr>
          <p:nvPr/>
        </p:nvSpPr>
        <p:spPr bwMode="gray">
          <a:xfrm>
            <a:off x="1707544" y="3369269"/>
            <a:ext cx="351230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Приём ведут 2 специалиста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52" name="Text Box 270"/>
          <p:cNvSpPr txBox="1">
            <a:spLocks noChangeArrowheads="1"/>
          </p:cNvSpPr>
          <p:nvPr/>
        </p:nvSpPr>
        <p:spPr bwMode="gray">
          <a:xfrm>
            <a:off x="1688799" y="4903498"/>
            <a:ext cx="3625736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С момента открытия и</a:t>
            </a:r>
          </a:p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по настоящее время</a:t>
            </a:r>
          </a:p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проведено 520 консультаций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24" name="Рисунок 2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915816" y="1684057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 нашей работе в цифрах:</a:t>
            </a:r>
          </a:p>
        </p:txBody>
      </p:sp>
      <p:sp>
        <p:nvSpPr>
          <p:cNvPr id="25" name="Line 260"/>
          <p:cNvSpPr>
            <a:spLocks noChangeShapeType="1"/>
          </p:cNvSpPr>
          <p:nvPr/>
        </p:nvSpPr>
        <p:spPr bwMode="gray">
          <a:xfrm>
            <a:off x="1492722" y="4873379"/>
            <a:ext cx="4224536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Rectangle 267"/>
          <p:cNvSpPr>
            <a:spLocks noChangeArrowheads="1"/>
          </p:cNvSpPr>
          <p:nvPr/>
        </p:nvSpPr>
        <p:spPr bwMode="ltGray">
          <a:xfrm rot="3419336">
            <a:off x="904093" y="4183296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7" name="Text Box 265"/>
          <p:cNvSpPr txBox="1">
            <a:spLocks noChangeArrowheads="1"/>
          </p:cNvSpPr>
          <p:nvPr/>
        </p:nvSpPr>
        <p:spPr bwMode="gray">
          <a:xfrm>
            <a:off x="1023900" y="4215046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1" name="Text Box 262"/>
          <p:cNvSpPr txBox="1">
            <a:spLocks noChangeArrowheads="1"/>
          </p:cNvSpPr>
          <p:nvPr/>
        </p:nvSpPr>
        <p:spPr bwMode="gray">
          <a:xfrm>
            <a:off x="1001555" y="5179875"/>
            <a:ext cx="3561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>
                <a:solidFill>
                  <a:srgbClr val="FFFFFF"/>
                </a:solidFill>
                <a:latin typeface="Arial" charset="0"/>
              </a:rPr>
              <a:t>4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7544" y="3846501"/>
            <a:ext cx="3999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Помощь получают родители (законные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представители)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детей от 3 до 7 лет</a:t>
            </a:r>
          </a:p>
        </p:txBody>
      </p:sp>
    </p:spTree>
    <p:extLst>
      <p:ext uri="{BB962C8B-B14F-4D97-AF65-F5344CB8AC3E}">
        <p14:creationId xmlns=""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3" t="12298" r="2816"/>
          <a:stretch/>
        </p:blipFill>
        <p:spPr>
          <a:xfrm>
            <a:off x="1084710" y="1696861"/>
            <a:ext cx="1624611" cy="2315057"/>
          </a:xfrm>
          <a:ln>
            <a:solidFill>
              <a:schemeClr val="accent1"/>
            </a:solidFill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7861" y="1988840"/>
            <a:ext cx="1676088" cy="2211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589">
            <a:off x="371070" y="3921593"/>
            <a:ext cx="1303050" cy="18496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91">
            <a:off x="7463747" y="3820115"/>
            <a:ext cx="1274010" cy="18006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666577" y="3616008"/>
            <a:ext cx="1645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Вера Васильевна Шипилова, старший воспитатель,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куратор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4308" y="4011918"/>
            <a:ext cx="13790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Татьяна Валерьевна Натальина, учитель-логопед, консультант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0152" y="4200820"/>
            <a:ext cx="14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Елена Николаевна Нелюбова, педагог-психолог, консультант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77" y="1643348"/>
            <a:ext cx="1707234" cy="19314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Муниципальное бюджетное общеобразовательное учреждение </a:t>
            </a:r>
            <a:b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городского округа Королёв Московской области </a:t>
            </a:r>
            <a:b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«Гимназия имени И.Я. Илюшина»</a:t>
            </a:r>
            <a:b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</a:rPr>
              <a:t>ДОШКОЛЬНОЕ ОТДЕЛЕНИЕ </a:t>
            </a:r>
            <a:r>
              <a:rPr lang="ru-RU" sz="1400" b="1" dirty="0">
                <a:solidFill>
                  <a:srgbClr val="DEF5FA">
                    <a:lumMod val="50000"/>
                  </a:srgbClr>
                </a:solidFill>
              </a:rPr>
              <a:t/>
            </a:r>
            <a:br>
              <a:rPr lang="ru-RU" sz="1400" b="1" dirty="0">
                <a:solidFill>
                  <a:srgbClr val="DEF5FA">
                    <a:lumMod val="50000"/>
                  </a:srgbClr>
                </a:solidFill>
              </a:rPr>
            </a:b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 256"/>
          <p:cNvSpPr>
            <a:spLocks noChangeShapeType="1"/>
          </p:cNvSpPr>
          <p:nvPr/>
        </p:nvSpPr>
        <p:spPr bwMode="gray">
          <a:xfrm>
            <a:off x="1520005" y="2812489"/>
            <a:ext cx="5387265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angle 257"/>
          <p:cNvSpPr>
            <a:spLocks noChangeArrowheads="1"/>
          </p:cNvSpPr>
          <p:nvPr/>
        </p:nvSpPr>
        <p:spPr bwMode="gray">
          <a:xfrm rot="3419336">
            <a:off x="913744" y="2209285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37" name="Text Box 258"/>
          <p:cNvSpPr txBox="1">
            <a:spLocks noChangeArrowheads="1"/>
          </p:cNvSpPr>
          <p:nvPr/>
        </p:nvSpPr>
        <p:spPr bwMode="gray">
          <a:xfrm>
            <a:off x="1738618" y="2389415"/>
            <a:ext cx="532851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Формирование, развитие и коррекция речи</a:t>
            </a:r>
          </a:p>
        </p:txBody>
      </p:sp>
      <p:sp>
        <p:nvSpPr>
          <p:cNvPr id="38" name="Text Box 259"/>
          <p:cNvSpPr txBox="1">
            <a:spLocks noChangeArrowheads="1"/>
          </p:cNvSpPr>
          <p:nvPr/>
        </p:nvSpPr>
        <p:spPr bwMode="gray">
          <a:xfrm>
            <a:off x="1023899" y="2257923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9" name="Line 260"/>
          <p:cNvSpPr>
            <a:spLocks noChangeShapeType="1"/>
          </p:cNvSpPr>
          <p:nvPr/>
        </p:nvSpPr>
        <p:spPr bwMode="gray">
          <a:xfrm>
            <a:off x="1528069" y="3776046"/>
            <a:ext cx="5388852" cy="12809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Rectangle 261"/>
          <p:cNvSpPr>
            <a:spLocks noChangeArrowheads="1"/>
          </p:cNvSpPr>
          <p:nvPr/>
        </p:nvSpPr>
        <p:spPr bwMode="gray">
          <a:xfrm rot="3419336">
            <a:off x="917916" y="321317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4" name="Text Box 262"/>
          <p:cNvSpPr txBox="1">
            <a:spLocks noChangeArrowheads="1"/>
          </p:cNvSpPr>
          <p:nvPr/>
        </p:nvSpPr>
        <p:spPr bwMode="gray">
          <a:xfrm>
            <a:off x="1023900" y="3243075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45" name="Line 263"/>
          <p:cNvSpPr>
            <a:spLocks noChangeShapeType="1"/>
          </p:cNvSpPr>
          <p:nvPr/>
        </p:nvSpPr>
        <p:spPr bwMode="gray">
          <a:xfrm flipV="1">
            <a:off x="1520006" y="5876373"/>
            <a:ext cx="5387264" cy="72907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6" name="Rectangle 264"/>
          <p:cNvSpPr>
            <a:spLocks noChangeArrowheads="1"/>
          </p:cNvSpPr>
          <p:nvPr/>
        </p:nvSpPr>
        <p:spPr bwMode="gray">
          <a:xfrm rot="3419336">
            <a:off x="904094" y="5148125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1" name="Text Box 269"/>
          <p:cNvSpPr txBox="1">
            <a:spLocks noChangeArrowheads="1"/>
          </p:cNvSpPr>
          <p:nvPr/>
        </p:nvSpPr>
        <p:spPr bwMode="gray">
          <a:xfrm>
            <a:off x="1688149" y="3072460"/>
            <a:ext cx="507645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Познавательное, эмоционально-волевое</a:t>
            </a:r>
          </a:p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развитие ребёнка, подготовка к школе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24" name="Рисунок 2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331640" y="1484784"/>
            <a:ext cx="549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Мы оказываем информационную, методическую помощь по следующим вопросам:</a:t>
            </a:r>
            <a:endParaRPr lang="ru-RU" b="1" dirty="0">
              <a:solidFill>
                <a:srgbClr val="DEF5F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5" name="Line 260"/>
          <p:cNvSpPr>
            <a:spLocks noChangeShapeType="1"/>
          </p:cNvSpPr>
          <p:nvPr/>
        </p:nvSpPr>
        <p:spPr bwMode="gray">
          <a:xfrm flipV="1">
            <a:off x="1502373" y="4846378"/>
            <a:ext cx="5414548" cy="5363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Rectangle 267"/>
          <p:cNvSpPr>
            <a:spLocks noChangeArrowheads="1"/>
          </p:cNvSpPr>
          <p:nvPr/>
        </p:nvSpPr>
        <p:spPr bwMode="ltGray">
          <a:xfrm rot="3419336">
            <a:off x="904093" y="4183296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7" name="Text Box 265"/>
          <p:cNvSpPr txBox="1">
            <a:spLocks noChangeArrowheads="1"/>
          </p:cNvSpPr>
          <p:nvPr/>
        </p:nvSpPr>
        <p:spPr bwMode="gray">
          <a:xfrm>
            <a:off x="1023900" y="4215046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1" name="Text Box 262"/>
          <p:cNvSpPr txBox="1">
            <a:spLocks noChangeArrowheads="1"/>
          </p:cNvSpPr>
          <p:nvPr/>
        </p:nvSpPr>
        <p:spPr bwMode="gray">
          <a:xfrm>
            <a:off x="1001555" y="5179875"/>
            <a:ext cx="3561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>
                <a:solidFill>
                  <a:srgbClr val="FFFFFF"/>
                </a:solidFill>
                <a:latin typeface="Arial" charset="0"/>
              </a:rPr>
              <a:t>4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3141" y="4138492"/>
            <a:ext cx="3999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Межличностные отношения, конфликты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7825" y="5168487"/>
            <a:ext cx="496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Формирование мотивации и преодоление личностных трудностей</a:t>
            </a: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Муниципальное бюджетное общеобразовательное учреждение </a:t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городского округа Королёв Московской области </a:t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«Гимназия имени И.Я. Илюшина»</a:t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ДОШКОЛЬНОЕ ОТДЕЛЕНИЕ </a:t>
            </a:r>
            <a:r>
              <a:rPr lang="ru-RU" b="1" dirty="0" smtClean="0">
                <a:solidFill>
                  <a:srgbClr val="DEF5FA">
                    <a:lumMod val="50000"/>
                  </a:srgbClr>
                </a:solidFill>
              </a:rPr>
              <a:t/>
            </a:r>
            <a:br>
              <a:rPr lang="ru-RU" b="1" dirty="0" smtClean="0">
                <a:solidFill>
                  <a:srgbClr val="DEF5FA">
                    <a:lumMod val="50000"/>
                  </a:srgbClr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375674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49080"/>
            <a:ext cx="2629035" cy="22003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41157"/>
            <a:ext cx="2506229" cy="29390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15" y="1493557"/>
            <a:ext cx="2822833" cy="23861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Муниципальное бюджетное общеобразовательное учреждение </a:t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городского округа Королёв Московской области </a:t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«Гимназия имени И.Я. Илюшина»</a:t>
            </a:r>
            <a:b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</a:rPr>
              <a:t>ДОШКОЛЬНОЕ ОТДЕЛЕНИЕ </a:t>
            </a:r>
            <a:r>
              <a:rPr lang="ru-RU" b="1" dirty="0" smtClean="0">
                <a:solidFill>
                  <a:srgbClr val="DEF5FA">
                    <a:lumMod val="50000"/>
                  </a:srgbClr>
                </a:solidFill>
              </a:rPr>
              <a:t/>
            </a:r>
            <a:br>
              <a:rPr lang="ru-RU" b="1" dirty="0" smtClean="0">
                <a:solidFill>
                  <a:srgbClr val="DEF5FA">
                    <a:lumMod val="50000"/>
                  </a:srgbClr>
                </a:solidFill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4784"/>
            <a:ext cx="21469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Отзывы родителей </a:t>
            </a:r>
          </a:p>
          <a:p>
            <a:pPr algn="ctr"/>
            <a:r>
              <a:rPr lang="ru-RU" b="1" dirty="0" smtClean="0"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нашей работе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628800"/>
            <a:ext cx="4176464" cy="1440160"/>
          </a:xfrm>
        </p:spPr>
        <p:txBody>
          <a:bodyPr>
            <a:normAutofit fontScale="25000" lnSpcReduction="20000"/>
          </a:bodyPr>
          <a:lstStyle/>
          <a:p>
            <a:endParaRPr lang="ru-RU" sz="3800" dirty="0" smtClean="0"/>
          </a:p>
          <a:p>
            <a:pPr algn="ctr"/>
            <a:r>
              <a:rPr lang="ru-RU" sz="6400" dirty="0" smtClean="0">
                <a:solidFill>
                  <a:srgbClr val="00B0F0"/>
                </a:solidFill>
              </a:rPr>
              <a:t>Корпус 22  </a:t>
            </a:r>
          </a:p>
          <a:p>
            <a:pPr algn="ctr"/>
            <a:r>
              <a:rPr lang="ru-RU" sz="6400" dirty="0" smtClean="0">
                <a:solidFill>
                  <a:srgbClr val="00B0F0"/>
                </a:solidFill>
              </a:rPr>
              <a:t>г. Королев</a:t>
            </a:r>
            <a:r>
              <a:rPr lang="ru-RU" sz="6400" dirty="0">
                <a:solidFill>
                  <a:srgbClr val="00B0F0"/>
                </a:solidFill>
              </a:rPr>
              <a:t>, ул. Пионерская, д.37Б</a:t>
            </a:r>
          </a:p>
          <a:p>
            <a:pPr algn="ctr"/>
            <a:r>
              <a:rPr lang="ru-RU" sz="6400" dirty="0">
                <a:solidFill>
                  <a:srgbClr val="00B0F0"/>
                </a:solidFill>
              </a:rPr>
              <a:t> Телефон </a:t>
            </a:r>
            <a:r>
              <a:rPr lang="ru-RU" sz="6400" dirty="0" smtClean="0">
                <a:solidFill>
                  <a:srgbClr val="00B0F0"/>
                </a:solidFill>
              </a:rPr>
              <a:t>8(495)511-28-82</a:t>
            </a:r>
            <a:endParaRPr lang="ru-RU" sz="6400" dirty="0">
              <a:solidFill>
                <a:srgbClr val="00B0F0"/>
              </a:solidFill>
            </a:endParaRPr>
          </a:p>
          <a:p>
            <a:pPr algn="ctr"/>
            <a:r>
              <a:rPr lang="ru-RU" sz="6400" dirty="0">
                <a:solidFill>
                  <a:srgbClr val="00B0F0"/>
                </a:solidFill>
              </a:rPr>
              <a:t>Е-</a:t>
            </a:r>
            <a:r>
              <a:rPr lang="en-US" sz="6400" dirty="0">
                <a:solidFill>
                  <a:srgbClr val="00B0F0"/>
                </a:solidFill>
              </a:rPr>
              <a:t>mail</a:t>
            </a:r>
            <a:r>
              <a:rPr lang="ru-RU" sz="6400" dirty="0" smtClean="0">
                <a:solidFill>
                  <a:srgbClr val="00B0F0"/>
                </a:solidFill>
              </a:rPr>
              <a:t>: </a:t>
            </a:r>
            <a:r>
              <a:rPr lang="en-US" sz="6400" u="sng" dirty="0" err="1" smtClean="0">
                <a:solidFill>
                  <a:srgbClr val="00B0F0"/>
                </a:solidFill>
                <a:hlinkClick r:id="rId2" action="ppaction://hlinkfile"/>
              </a:rPr>
              <a:t>doy</a:t>
            </a:r>
            <a:r>
              <a:rPr lang="ru-RU" sz="6400" u="sng" dirty="0">
                <a:solidFill>
                  <a:srgbClr val="00B0F0"/>
                </a:solidFill>
                <a:hlinkClick r:id="rId2" action="ppaction://hlinkfile"/>
              </a:rPr>
              <a:t>22@</a:t>
            </a:r>
            <a:r>
              <a:rPr lang="en-US" sz="6400" u="sng" dirty="0" err="1">
                <a:solidFill>
                  <a:srgbClr val="00B0F0"/>
                </a:solidFill>
                <a:hlinkClick r:id="rId2" action="ppaction://hlinkfile"/>
              </a:rPr>
              <a:t>yandex</a:t>
            </a:r>
            <a:r>
              <a:rPr lang="ru-RU" sz="6400" u="sng" dirty="0">
                <a:solidFill>
                  <a:srgbClr val="00B0F0"/>
                </a:solidFill>
                <a:hlinkClick r:id="rId2" action="ppaction://hlinkfile"/>
              </a:rPr>
              <a:t>.</a:t>
            </a:r>
            <a:r>
              <a:rPr lang="en-US" sz="6400" u="sng" dirty="0" err="1" smtClean="0">
                <a:solidFill>
                  <a:srgbClr val="00B0F0"/>
                </a:solidFill>
                <a:hlinkClick r:id="rId2" action="ppaction://hlinkfile"/>
              </a:rPr>
              <a:t>ru</a:t>
            </a:r>
            <a:endParaRPr lang="ru-RU" dirty="0">
              <a:solidFill>
                <a:srgbClr val="00B0F0"/>
              </a:solidFill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88840"/>
            <a:ext cx="4248472" cy="1089272"/>
          </a:xfrm>
        </p:spPr>
        <p:txBody>
          <a:bodyPr>
            <a:normAutofit fontScale="25000" lnSpcReduction="20000"/>
          </a:bodyPr>
          <a:lstStyle/>
          <a:p>
            <a:endParaRPr lang="ru-RU" sz="1600" dirty="0" smtClean="0"/>
          </a:p>
          <a:p>
            <a:pPr algn="ctr"/>
            <a:r>
              <a:rPr lang="ru-RU" sz="6400" dirty="0" smtClean="0">
                <a:solidFill>
                  <a:srgbClr val="00B0F0"/>
                </a:solidFill>
              </a:rPr>
              <a:t>Корпус  6</a:t>
            </a:r>
            <a:endParaRPr lang="ru-RU" sz="6400" dirty="0">
              <a:solidFill>
                <a:srgbClr val="00B0F0"/>
              </a:solidFill>
            </a:endParaRPr>
          </a:p>
          <a:p>
            <a:pPr algn="ctr"/>
            <a:r>
              <a:rPr lang="ru-RU" sz="6400" dirty="0" smtClean="0">
                <a:solidFill>
                  <a:srgbClr val="00B0F0"/>
                </a:solidFill>
              </a:rPr>
              <a:t>г. Королев, </a:t>
            </a:r>
            <a:r>
              <a:rPr lang="ru-RU" sz="6400" dirty="0">
                <a:solidFill>
                  <a:srgbClr val="00B0F0"/>
                </a:solidFill>
              </a:rPr>
              <a:t>Гагарина, 38 </a:t>
            </a:r>
            <a:r>
              <a:rPr lang="ru-RU" sz="6400" dirty="0" smtClean="0">
                <a:solidFill>
                  <a:srgbClr val="00B0F0"/>
                </a:solidFill>
              </a:rPr>
              <a:t>б</a:t>
            </a:r>
          </a:p>
          <a:p>
            <a:pPr algn="ctr"/>
            <a:r>
              <a:rPr lang="ru-RU" sz="6400" dirty="0" smtClean="0">
                <a:solidFill>
                  <a:srgbClr val="00B0F0"/>
                </a:solidFill>
              </a:rPr>
              <a:t>Телефон  </a:t>
            </a:r>
            <a:r>
              <a:rPr lang="en-US" sz="6400" dirty="0" smtClean="0">
                <a:solidFill>
                  <a:srgbClr val="00B0F0"/>
                </a:solidFill>
              </a:rPr>
              <a:t>8(495</a:t>
            </a:r>
            <a:r>
              <a:rPr lang="en-US" sz="6400" dirty="0">
                <a:solidFill>
                  <a:srgbClr val="00B0F0"/>
                </a:solidFill>
              </a:rPr>
              <a:t>) </a:t>
            </a:r>
            <a:r>
              <a:rPr lang="en-US" sz="6400" dirty="0" smtClean="0">
                <a:solidFill>
                  <a:srgbClr val="00B0F0"/>
                </a:solidFill>
              </a:rPr>
              <a:t>511-59-28</a:t>
            </a:r>
            <a:endParaRPr lang="ru-RU" sz="6400" dirty="0" smtClean="0">
              <a:solidFill>
                <a:srgbClr val="00B0F0"/>
              </a:solidFill>
            </a:endParaRPr>
          </a:p>
          <a:p>
            <a:pPr algn="ctr"/>
            <a:r>
              <a:rPr lang="ru-RU" sz="6400" dirty="0">
                <a:solidFill>
                  <a:srgbClr val="00B0F0"/>
                </a:solidFill>
              </a:rPr>
              <a:t>Е-</a:t>
            </a:r>
            <a:r>
              <a:rPr lang="en-US" sz="6400" dirty="0">
                <a:solidFill>
                  <a:srgbClr val="00B0F0"/>
                </a:solidFill>
              </a:rPr>
              <a:t>mail </a:t>
            </a:r>
            <a:r>
              <a:rPr lang="ru-RU" sz="6400" dirty="0" smtClean="0">
                <a:solidFill>
                  <a:srgbClr val="00B0F0"/>
                </a:solidFill>
              </a:rPr>
              <a:t>: </a:t>
            </a:r>
            <a:r>
              <a:rPr lang="en-US" sz="6400" u="sng" dirty="0" smtClean="0">
                <a:solidFill>
                  <a:srgbClr val="00B0F0"/>
                </a:solidFill>
                <a:hlinkClick r:id="rId3"/>
              </a:rPr>
              <a:t>det_sad06@mail.ru</a:t>
            </a:r>
            <a:endParaRPr lang="ru-RU" sz="6400" dirty="0">
              <a:solidFill>
                <a:srgbClr val="00B0F0"/>
              </a:solidFill>
            </a:endParaRPr>
          </a:p>
          <a:p>
            <a:endParaRPr lang="ru-RU" sz="1600" dirty="0"/>
          </a:p>
        </p:txBody>
      </p:sp>
      <p:pic>
        <p:nvPicPr>
          <p:cNvPr id="7" name="Объект 6" descr="C:\Users\Колокольчик\Downloads\IMG-20210427-WA0043.jp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149"/>
          <a:stretch>
            <a:fillRect/>
          </a:stretch>
        </p:blipFill>
        <p:spPr bwMode="auto">
          <a:xfrm>
            <a:off x="323528" y="3068960"/>
            <a:ext cx="4176713" cy="33843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8" name="Объект 7" descr="C:\Users\В.А.Внукова\Pictures\IMG_0035.JPG"/>
          <p:cNvPicPr>
            <a:picLocks noGrp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8"/>
            <a:ext cx="4032448" cy="33123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611560" y="260648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6699"/>
                </a:solidFill>
              </a:rPr>
              <a:t>Муниципальное бюджетное образовательное учреждение 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городского округа Королёв Московской области</a:t>
            </a:r>
            <a:br>
              <a:rPr lang="ru-RU" b="1" dirty="0" smtClean="0">
                <a:solidFill>
                  <a:srgbClr val="666699"/>
                </a:solidFill>
              </a:rPr>
            </a:br>
            <a:r>
              <a:rPr lang="ru-RU" b="1" dirty="0" smtClean="0">
                <a:solidFill>
                  <a:srgbClr val="666699"/>
                </a:solidFill>
              </a:rPr>
              <a:t>«Детский сад комбинированного центра №23 «</a:t>
            </a:r>
            <a:r>
              <a:rPr lang="ru-RU" b="1" dirty="0" err="1" smtClean="0">
                <a:solidFill>
                  <a:srgbClr val="666699"/>
                </a:solidFill>
              </a:rPr>
              <a:t>Чебурашка</a:t>
            </a:r>
            <a:r>
              <a:rPr lang="ru-RU" b="1" dirty="0" smtClean="0">
                <a:solidFill>
                  <a:srgbClr val="666699"/>
                </a:solidFill>
              </a:rPr>
              <a:t>»</a:t>
            </a:r>
          </a:p>
          <a:p>
            <a:pPr algn="ctr"/>
            <a:endParaRPr lang="ru-RU" b="1" dirty="0" smtClean="0">
              <a:solidFill>
                <a:srgbClr val="666699"/>
              </a:solidFill>
            </a:endParaRPr>
          </a:p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Консультационные центры «ШАГАЕМ ВМЕСТЕ»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674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48620"/>
            <a:ext cx="4370954" cy="3010893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19936" cy="2987972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772816"/>
            <a:ext cx="38588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Схема проезда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24128" y="3259777"/>
            <a:ext cx="2786853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Корпус 22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sz="1400" b="1" dirty="0" smtClean="0">
                <a:solidFill>
                  <a:srgbClr val="0070C0"/>
                </a:solidFill>
              </a:rPr>
              <a:t>г</a:t>
            </a:r>
            <a:r>
              <a:rPr lang="ru-RU" sz="1400" b="1" dirty="0">
                <a:solidFill>
                  <a:srgbClr val="0070C0"/>
                </a:solidFill>
              </a:rPr>
              <a:t>. </a:t>
            </a:r>
            <a:r>
              <a:rPr lang="ru-RU" sz="1400" b="1" dirty="0" smtClean="0">
                <a:solidFill>
                  <a:srgbClr val="0070C0"/>
                </a:solidFill>
              </a:rPr>
              <a:t>Королев, ул</a:t>
            </a:r>
            <a:r>
              <a:rPr lang="ru-RU" sz="1400" b="1" dirty="0">
                <a:solidFill>
                  <a:srgbClr val="0070C0"/>
                </a:solidFill>
              </a:rPr>
              <a:t>. Пионерская, д.37Б</a:t>
            </a:r>
          </a:p>
          <a:p>
            <a:r>
              <a:rPr lang="ru-RU" sz="1400" b="1" dirty="0">
                <a:solidFill>
                  <a:srgbClr val="0070C0"/>
                </a:solidFill>
              </a:rPr>
              <a:t> Телефон 8(495)511-28-82</a:t>
            </a:r>
          </a:p>
          <a:p>
            <a:r>
              <a:rPr lang="ru-RU" i="1" dirty="0"/>
              <a:t> </a:t>
            </a:r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492896"/>
            <a:ext cx="217091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Корпус  </a:t>
            </a:r>
            <a:r>
              <a:rPr lang="ru-RU" b="1" dirty="0" smtClean="0">
                <a:solidFill>
                  <a:srgbClr val="0070C0"/>
                </a:solidFill>
              </a:rPr>
              <a:t>6</a:t>
            </a:r>
          </a:p>
          <a:p>
            <a:r>
              <a:rPr lang="ru-RU" sz="1400" b="1" dirty="0">
                <a:solidFill>
                  <a:srgbClr val="0070C0"/>
                </a:solidFill>
              </a:rPr>
              <a:t>г. Королев, Гагарина, 38 б</a:t>
            </a:r>
          </a:p>
          <a:p>
            <a:r>
              <a:rPr lang="ru-RU" sz="1400" b="1" dirty="0">
                <a:solidFill>
                  <a:srgbClr val="0070C0"/>
                </a:solidFill>
              </a:rPr>
              <a:t>Телефон  </a:t>
            </a:r>
            <a:r>
              <a:rPr lang="en-US" sz="1400" b="1" dirty="0">
                <a:solidFill>
                  <a:srgbClr val="0070C0"/>
                </a:solidFill>
              </a:rPr>
              <a:t>8(495) 511-59-28</a:t>
            </a:r>
            <a:endParaRPr lang="ru-RU" sz="1400" b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606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666699"/>
                </a:solidFill>
              </a:rPr>
              <a:t>Муниципальное бюджетное образовательное учреждение городского округа Королёв </a:t>
            </a:r>
          </a:p>
          <a:p>
            <a:pPr algn="ctr"/>
            <a:r>
              <a:rPr lang="ru-RU" sz="1600" b="1" dirty="0" smtClean="0">
                <a:solidFill>
                  <a:srgbClr val="666699"/>
                </a:solidFill>
              </a:rPr>
              <a:t>Московской области</a:t>
            </a:r>
            <a:br>
              <a:rPr lang="ru-RU" sz="1600" b="1" dirty="0" smtClean="0">
                <a:solidFill>
                  <a:srgbClr val="666699"/>
                </a:solidFill>
              </a:rPr>
            </a:br>
            <a:r>
              <a:rPr lang="ru-RU" sz="1600" b="1" dirty="0" smtClean="0">
                <a:solidFill>
                  <a:srgbClr val="666699"/>
                </a:solidFill>
              </a:rPr>
              <a:t>«Детский сад комбинированного вида №23 «</a:t>
            </a:r>
            <a:r>
              <a:rPr lang="ru-RU" sz="1600" b="1" dirty="0" err="1" smtClean="0">
                <a:solidFill>
                  <a:srgbClr val="666699"/>
                </a:solidFill>
              </a:rPr>
              <a:t>Чебурашка</a:t>
            </a:r>
            <a:r>
              <a:rPr lang="ru-RU" sz="1600" b="1" dirty="0" smtClean="0">
                <a:solidFill>
                  <a:srgbClr val="666699"/>
                </a:solidFill>
              </a:rPr>
              <a:t>»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797152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5304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ine 253"/>
          <p:cNvSpPr>
            <a:spLocks noChangeShapeType="1"/>
          </p:cNvSpPr>
          <p:nvPr/>
        </p:nvSpPr>
        <p:spPr bwMode="gray">
          <a:xfrm flipV="1">
            <a:off x="1571600" y="4904509"/>
            <a:ext cx="6895506" cy="41673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Rectangle 254"/>
          <p:cNvSpPr>
            <a:spLocks noChangeArrowheads="1"/>
          </p:cNvSpPr>
          <p:nvPr/>
        </p:nvSpPr>
        <p:spPr bwMode="gray">
          <a:xfrm rot="3419336">
            <a:off x="1287437" y="4369920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1" name="Text Box 255"/>
          <p:cNvSpPr txBox="1">
            <a:spLocks noChangeArrowheads="1"/>
          </p:cNvSpPr>
          <p:nvPr/>
        </p:nvSpPr>
        <p:spPr bwMode="gray">
          <a:xfrm>
            <a:off x="1343000" y="44127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2" name="Line 256"/>
          <p:cNvSpPr>
            <a:spLocks noChangeShapeType="1"/>
          </p:cNvSpPr>
          <p:nvPr/>
        </p:nvSpPr>
        <p:spPr bwMode="gray">
          <a:xfrm>
            <a:off x="1571600" y="2431582"/>
            <a:ext cx="6888832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angle 257"/>
          <p:cNvSpPr>
            <a:spLocks noChangeArrowheads="1"/>
          </p:cNvSpPr>
          <p:nvPr/>
        </p:nvSpPr>
        <p:spPr bwMode="gray">
          <a:xfrm rot="3419336">
            <a:off x="1215429" y="185532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37" name="Text Box 258"/>
          <p:cNvSpPr txBox="1">
            <a:spLocks noChangeArrowheads="1"/>
          </p:cNvSpPr>
          <p:nvPr/>
        </p:nvSpPr>
        <p:spPr bwMode="gray">
          <a:xfrm>
            <a:off x="2267744" y="1700808"/>
            <a:ext cx="435702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Консультационной центр «Шагаем </a:t>
            </a:r>
          </a:p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вместе» работает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с 2020 года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8" name="Text Box 259"/>
          <p:cNvSpPr txBox="1">
            <a:spLocks noChangeArrowheads="1"/>
          </p:cNvSpPr>
          <p:nvPr/>
        </p:nvSpPr>
        <p:spPr bwMode="gray">
          <a:xfrm>
            <a:off x="1343000" y="18981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9" name="Line 260"/>
          <p:cNvSpPr>
            <a:spLocks noChangeShapeType="1"/>
          </p:cNvSpPr>
          <p:nvPr/>
        </p:nvSpPr>
        <p:spPr bwMode="gray">
          <a:xfrm>
            <a:off x="1571600" y="3269782"/>
            <a:ext cx="6888832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Rectangle 261"/>
          <p:cNvSpPr>
            <a:spLocks noChangeArrowheads="1"/>
          </p:cNvSpPr>
          <p:nvPr/>
        </p:nvSpPr>
        <p:spPr bwMode="gray">
          <a:xfrm rot="3419336">
            <a:off x="1287437" y="269352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4" name="Text Box 262"/>
          <p:cNvSpPr txBox="1">
            <a:spLocks noChangeArrowheads="1"/>
          </p:cNvSpPr>
          <p:nvPr/>
        </p:nvSpPr>
        <p:spPr bwMode="gray">
          <a:xfrm>
            <a:off x="1343000" y="27363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45" name="Line 263"/>
          <p:cNvSpPr>
            <a:spLocks noChangeShapeType="1"/>
          </p:cNvSpPr>
          <p:nvPr/>
        </p:nvSpPr>
        <p:spPr bwMode="gray">
          <a:xfrm>
            <a:off x="1573188" y="4106396"/>
            <a:ext cx="6887244" cy="28528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6" name="Rectangle 264"/>
          <p:cNvSpPr>
            <a:spLocks noChangeArrowheads="1"/>
          </p:cNvSpPr>
          <p:nvPr/>
        </p:nvSpPr>
        <p:spPr bwMode="gray">
          <a:xfrm rot="3419336">
            <a:off x="1287437" y="3531720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7" name="Text Box 265"/>
          <p:cNvSpPr txBox="1">
            <a:spLocks noChangeArrowheads="1"/>
          </p:cNvSpPr>
          <p:nvPr/>
        </p:nvSpPr>
        <p:spPr bwMode="gray">
          <a:xfrm>
            <a:off x="1343000" y="35745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pic>
        <p:nvPicPr>
          <p:cNvPr id="24" name="Рисунок 2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04664"/>
            <a:ext cx="1728192" cy="158417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 Box 270"/>
          <p:cNvSpPr txBox="1">
            <a:spLocks noChangeArrowheads="1"/>
          </p:cNvSpPr>
          <p:nvPr/>
        </p:nvSpPr>
        <p:spPr bwMode="gray">
          <a:xfrm>
            <a:off x="2361350" y="2795361"/>
            <a:ext cx="351230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Приём ведут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4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 специалиста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14807" y="3398510"/>
            <a:ext cx="4921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Помощь получают родители (законные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представители)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детей от 3 до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18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лет</a:t>
            </a:r>
          </a:p>
        </p:txBody>
      </p:sp>
      <p:sp>
        <p:nvSpPr>
          <p:cNvPr id="28" name="Text Box 270"/>
          <p:cNvSpPr txBox="1">
            <a:spLocks noChangeArrowheads="1"/>
          </p:cNvSpPr>
          <p:nvPr/>
        </p:nvSpPr>
        <p:spPr bwMode="gray">
          <a:xfrm>
            <a:off x="2361350" y="4254554"/>
            <a:ext cx="581105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С момента открытия и по настоящее время</a:t>
            </a:r>
          </a:p>
          <a:p>
            <a:pPr eaLnBrk="0" hangingPunct="0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проведено 1100 консультаций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9512" y="116632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666699"/>
                </a:solidFill>
              </a:rPr>
              <a:t>Муниципальное бюджетное образовательное учреждение </a:t>
            </a:r>
            <a:br>
              <a:rPr lang="ru-RU" sz="1600" b="1" dirty="0" smtClean="0">
                <a:solidFill>
                  <a:srgbClr val="666699"/>
                </a:solidFill>
              </a:rPr>
            </a:br>
            <a:r>
              <a:rPr lang="ru-RU" sz="1600" b="1" dirty="0" smtClean="0">
                <a:solidFill>
                  <a:srgbClr val="666699"/>
                </a:solidFill>
              </a:rPr>
              <a:t>городского округа Королёв Московской области</a:t>
            </a:r>
            <a:br>
              <a:rPr lang="ru-RU" sz="1600" b="1" dirty="0" smtClean="0">
                <a:solidFill>
                  <a:srgbClr val="666699"/>
                </a:solidFill>
              </a:rPr>
            </a:br>
            <a:r>
              <a:rPr lang="ru-RU" sz="1600" b="1" dirty="0" smtClean="0">
                <a:solidFill>
                  <a:srgbClr val="666699"/>
                </a:solidFill>
              </a:rPr>
              <a:t>«Детский сад комбинированного вида №23 «</a:t>
            </a:r>
            <a:r>
              <a:rPr lang="ru-RU" sz="1600" b="1" dirty="0" err="1" smtClean="0">
                <a:solidFill>
                  <a:srgbClr val="666699"/>
                </a:solidFill>
              </a:rPr>
              <a:t>Чебурашка</a:t>
            </a:r>
            <a:r>
              <a:rPr lang="ru-RU" sz="1600" b="1" dirty="0" smtClean="0">
                <a:solidFill>
                  <a:srgbClr val="666699"/>
                </a:solidFill>
              </a:rPr>
              <a:t>»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339752" y="1124744"/>
            <a:ext cx="4308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DEF5FA">
                    <a:lumMod val="50000"/>
                  </a:srgbClr>
                </a:solidFill>
              </a:rPr>
              <a:t>О нашей работе в цифрах</a:t>
            </a:r>
            <a:endParaRPr lang="ru-RU" sz="2800" dirty="0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8590">
            <a:off x="7286430" y="2291074"/>
            <a:ext cx="1425390" cy="193188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30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e4ea36c3f5c5dd1d6e4ba5d2d9f902e72f5c4"/>
</p:tagLst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2902</TotalTime>
  <Words>1015</Words>
  <Application>Microsoft Office PowerPoint</Application>
  <PresentationFormat>Экран (4:3)</PresentationFormat>
  <Paragraphs>197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       Муниципальное бюджетное общеобразовательное учреждение городского округа Королёв Московской области «Гимназия имени И.Я. Илюшина» ДОШКОЛЬНОЕ ОТДЕЛЕНИЕ  по адресу: Московская область, городской округ Королёв, проспект Космонавтов, дом 45 Б, тел. (495) 519-12-81; 519-14-47. e-mail: 18gymn@mail.ru   </vt:lpstr>
      <vt:lpstr>Муниципальное бюджетное общеобразовательное учреждение  городского округа Королёв Московской области  «Гимназия имени И.Я. Илюшина» ДОШКОЛЬНОЕ ОТДЕЛЕНИЕ  </vt:lpstr>
      <vt:lpstr>Муниципальное бюджетное общеобразовательное учреждение  городского округа Королёв Московской области  «Гимназия имени И.Я. Илюшина» ДОШКОЛЬНОЕ ОТДЕЛЕНИЕ  </vt:lpstr>
      <vt:lpstr>  Муниципальное бюджетное общеобразовательное учреждение  городского округа Королёв Московской области  «Гимназия имени И.Я. Илюшина» ДОШКОЛЬНОЕ ОТДЕЛЕНИЕ  </vt:lpstr>
      <vt:lpstr>  Муниципальное бюджетное общеобразовательное учреждение  городского округа Королёв Московской области  «Гимназия имени И.Я. Илюшина» ДОШКОЛЬНОЕ ОТДЕЛЕНИЕ  </vt:lpstr>
      <vt:lpstr>Слайд 7</vt:lpstr>
      <vt:lpstr>Слайд 8</vt:lpstr>
      <vt:lpstr>Слайд 9</vt:lpstr>
      <vt:lpstr>Наши консультанты</vt:lpstr>
      <vt:lpstr>   Мы оказываем информационную и методическую  помощь родителям по следующим вопросам:  </vt:lpstr>
      <vt:lpstr>Зоны консультирования</vt:lpstr>
      <vt:lpstr>Зоны ожидания  для детей и родителей</vt:lpstr>
      <vt:lpstr>Консультации</vt:lpstr>
      <vt:lpstr>  Муниципальное бюджетное дошкольное образовательное учреждение городского округа Королёв Московской области  «Детский сад комбинированного вида №49 «Звёздочка»  корпус 2 </vt:lpstr>
      <vt:lpstr>Слайд 16</vt:lpstr>
      <vt:lpstr>ВЫ МОЖЕТЕ ПОЛУЧИТЬ КОНСУЛЬТАЦИОННУЮ ПОДДЕРЖКУ ПО ТАКИМ ВОПРОСАМ КАК:</vt:lpstr>
      <vt:lpstr>ЗОНЫ ОЖИДАНИЯ</vt:lpstr>
      <vt:lpstr>ЗОНЫ КОНСУЛЬТИРОВАНИЯ</vt:lpstr>
      <vt:lpstr>       Муниципальное бюджетное общеобразовательное учреждение городского округа Королёв Московской области средняя образовательная школа № 2 им. В.Н. Михайлова ДОШКОЛЬНОЕ ОТДЕЛЕНИЕ  по адресу: Московская область, городской округ Королёв, ул. Горького д. 4а  т. 8-495-519-14-80  email  adoy27@yandex.ru    </vt:lpstr>
      <vt:lpstr>Муниципальное бюджетное общеобразовательное учреждение городского округа Королёв Московской области средняя образовательная школа № 2  им. В.Н. Михайлова ДОШКОЛЬНОЕ ОТДЕЛЕНИЕ  Как нас найти? </vt:lpstr>
      <vt:lpstr>   Муниципальное бюджетное общеобразовательное учреждение городского округа Королёв Московской области средняя образовательная школа № 2 им. В.Н. Михайлова ДОШКОЛЬНОЕ ОТДЕЛЕНИЕ   Для кого наш консультационный центр?  </vt:lpstr>
      <vt:lpstr>Муниципальное бюджетное общеобразовательное учреждение городского округа Королёв Московской области средняя образовательная школа № 2 им. В.Н. Михайлова ДОШКОЛЬНОЕ ОТДЕЛЕНИЕ</vt:lpstr>
      <vt:lpstr>Муниципальное бюджетное общеобразовательное учреждение городского округа Королёв Московской области средняя образовательная школа № 2 им. В.Н. Михайлова ДОШКОЛЬНОЕ ОТДЕЛЕНИЕ</vt:lpstr>
      <vt:lpstr>Муниципальное бюджетное общеобразовательное учреждение городского округа Королёв Московской области  «Школа-интернат для слепых и слабовидящих детей»  дошкольное отделение </vt:lpstr>
      <vt:lpstr>Слайд 26</vt:lpstr>
      <vt:lpstr>      Муниципальное бюджетное общеобразовательное учреждение городского округа Королёв Московской области  «Школа-интернат для слепых и слабовидящих детей»  дошкольное отделение  Инфраструктура консультационного пункта   </vt:lpstr>
      <vt:lpstr>Слайд 28</vt:lpstr>
      <vt:lpstr>Слайд 29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Бордюр голубых оттенков</dc:title>
  <dc:creator>obstinate</dc:creator>
  <dc:description>Шаблон презентации с сайта https://presentation-creation.ru/</dc:description>
  <cp:lastModifiedBy>владелец</cp:lastModifiedBy>
  <cp:revision>1281</cp:revision>
  <dcterms:created xsi:type="dcterms:W3CDTF">2018-02-25T09:09:03Z</dcterms:created>
  <dcterms:modified xsi:type="dcterms:W3CDTF">2022-04-11T09:44:55Z</dcterms:modified>
</cp:coreProperties>
</file>